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Playfair Display"/>
      <p:regular r:id="rId37"/>
      <p:bold r:id="rId38"/>
      <p:italic r:id="rId39"/>
      <p:boldItalic r:id="rId40"/>
    </p:embeddedFont>
    <p:embeddedFont>
      <p:font typeface="Lato"/>
      <p:regular r:id="rId41"/>
      <p:bold r:id="rId42"/>
      <p:italic r:id="rId43"/>
      <p:boldItalic r:id="rId44"/>
    </p:embeddedFont>
    <p:embeddedFont>
      <p:font typeface="Lato Black"/>
      <p:bold r:id="rId45"/>
      <p:boldItalic r:id="rId46"/>
    </p:embeddedFont>
    <p:embeddedFont>
      <p:font typeface="Lexend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layfairDisplay-boldItalic.fntdata"/><Relationship Id="rId20" Type="http://schemas.openxmlformats.org/officeDocument/2006/relationships/slide" Target="slides/slide15.xml"/><Relationship Id="rId42" Type="http://schemas.openxmlformats.org/officeDocument/2006/relationships/font" Target="fonts/Lato-bold.fntdata"/><Relationship Id="rId41" Type="http://schemas.openxmlformats.org/officeDocument/2006/relationships/font" Target="fonts/Lato-regular.fntdata"/><Relationship Id="rId22" Type="http://schemas.openxmlformats.org/officeDocument/2006/relationships/slide" Target="slides/slide17.xml"/><Relationship Id="rId44" Type="http://schemas.openxmlformats.org/officeDocument/2006/relationships/font" Target="fonts/Lato-boldItalic.fntdata"/><Relationship Id="rId21" Type="http://schemas.openxmlformats.org/officeDocument/2006/relationships/slide" Target="slides/slide16.xml"/><Relationship Id="rId43" Type="http://schemas.openxmlformats.org/officeDocument/2006/relationships/font" Target="fonts/Lato-italic.fntdata"/><Relationship Id="rId24" Type="http://schemas.openxmlformats.org/officeDocument/2006/relationships/slide" Target="slides/slide19.xml"/><Relationship Id="rId46" Type="http://schemas.openxmlformats.org/officeDocument/2006/relationships/font" Target="fonts/LatoBlack-boldItalic.fntdata"/><Relationship Id="rId23" Type="http://schemas.openxmlformats.org/officeDocument/2006/relationships/slide" Target="slides/slide18.xml"/><Relationship Id="rId45" Type="http://schemas.openxmlformats.org/officeDocument/2006/relationships/font" Target="fonts/LatoBlack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Lexend-bold.fntdata"/><Relationship Id="rId25" Type="http://schemas.openxmlformats.org/officeDocument/2006/relationships/slide" Target="slides/slide20.xml"/><Relationship Id="rId47" Type="http://schemas.openxmlformats.org/officeDocument/2006/relationships/font" Target="fonts/Lexend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PlayfairDisplay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PlayfairDisplay-italic.fntdata"/><Relationship Id="rId16" Type="http://schemas.openxmlformats.org/officeDocument/2006/relationships/slide" Target="slides/slide11.xml"/><Relationship Id="rId38" Type="http://schemas.openxmlformats.org/officeDocument/2006/relationships/font" Target="fonts/PlayfairDisplay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gif>
</file>

<file path=ppt/media/image5.png>
</file>

<file path=ppt/media/image50.png>
</file>

<file path=ppt/media/image51.png>
</file>

<file path=ppt/media/image52.gif>
</file>

<file path=ppt/media/image53.png>
</file>

<file path=ppt/media/image54.png>
</file>

<file path=ppt/media/image55.png>
</file>

<file path=ppt/media/image56.png>
</file>

<file path=ppt/media/image57.gif>
</file>

<file path=ppt/media/image58.png>
</file>

<file path=ppt/media/image59.jpg>
</file>

<file path=ppt/media/image6.png>
</file>

<file path=ppt/media/image60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0f889ae88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0f889ae88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0f889ae88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0f889ae88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0f889ae88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0f889ae88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0f889ae889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0f889ae889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12353a8813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12353a8813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0f889ae889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0f889ae889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12353a8813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12353a8813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0f889ae889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0f889ae889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12353a8813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12353a8813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12353a8813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12353a8813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0f4d82933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0f4d82933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0f889ae889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0f889ae889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12353a8813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12353a8813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44a5212a18914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44a5212a18914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44a5212a18914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44a5212a18914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44a5212a189145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44a5212a18914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10ae2fe31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10ae2fe31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0f889ae88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0f889ae88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10ae2fe3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10ae2fe3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10ae2fe31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10ae2fe31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0f889ae889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0f889ae889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0f4d82933d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0f4d82933d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10ae2fe31b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10ae2fe31b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0f4d82933d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0f4d82933d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0f4d82933d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0f4d82933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0f4d82933d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0f4d82933d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0f4d82933d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0f4d82933d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0f572b592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0f572b592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0f572b592d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0f572b592d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0f889ae88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0f889ae88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8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Relationship Id="rId5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Relationship Id="rId4" Type="http://schemas.openxmlformats.org/officeDocument/2006/relationships/image" Target="../media/image3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0.png"/><Relationship Id="rId6" Type="http://schemas.openxmlformats.org/officeDocument/2006/relationships/image" Target="../media/image34.png"/><Relationship Id="rId7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Relationship Id="rId4" Type="http://schemas.openxmlformats.org/officeDocument/2006/relationships/image" Target="../media/image4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1.png"/><Relationship Id="rId4" Type="http://schemas.openxmlformats.org/officeDocument/2006/relationships/image" Target="../media/image39.png"/><Relationship Id="rId5" Type="http://schemas.openxmlformats.org/officeDocument/2006/relationships/image" Target="../media/image3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5.png"/><Relationship Id="rId4" Type="http://schemas.openxmlformats.org/officeDocument/2006/relationships/image" Target="../media/image35.png"/><Relationship Id="rId5" Type="http://schemas.openxmlformats.org/officeDocument/2006/relationships/image" Target="../media/image4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6.png"/><Relationship Id="rId4" Type="http://schemas.openxmlformats.org/officeDocument/2006/relationships/image" Target="../media/image4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9.gif"/><Relationship Id="rId4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2.gif"/><Relationship Id="rId4" Type="http://schemas.openxmlformats.org/officeDocument/2006/relationships/image" Target="../media/image57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easings.net" TargetMode="External"/><Relationship Id="rId4" Type="http://schemas.openxmlformats.org/officeDocument/2006/relationships/hyperlink" Target="https://codepen.io/jhnsnc/pen/LpVXGM" TargetMode="External"/><Relationship Id="rId5" Type="http://schemas.openxmlformats.org/officeDocument/2006/relationships/image" Target="../media/image60.jpg"/><Relationship Id="rId6" Type="http://schemas.openxmlformats.org/officeDocument/2006/relationships/image" Target="../media/image4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1.png"/><Relationship Id="rId4" Type="http://schemas.openxmlformats.org/officeDocument/2006/relationships/image" Target="../media/image50.png"/><Relationship Id="rId5" Type="http://schemas.openxmlformats.org/officeDocument/2006/relationships/image" Target="../media/image53.png"/><Relationship Id="rId6" Type="http://schemas.openxmlformats.org/officeDocument/2006/relationships/image" Target="../media/image5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16.png"/><Relationship Id="rId5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9.jpg"/><Relationship Id="rId4" Type="http://schemas.openxmlformats.org/officeDocument/2006/relationships/hyperlink" Target="https://www.gameuidatabase.com/" TargetMode="External"/><Relationship Id="rId5" Type="http://schemas.openxmlformats.org/officeDocument/2006/relationships/image" Target="../media/image55.png"/><Relationship Id="rId6" Type="http://schemas.openxmlformats.org/officeDocument/2006/relationships/image" Target="../media/image5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png"/><Relationship Id="rId4" Type="http://schemas.openxmlformats.org/officeDocument/2006/relationships/image" Target="../media/image11.jp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0.jp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47.jpg"/><Relationship Id="rId5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0.jp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png"/><Relationship Id="rId4" Type="http://schemas.openxmlformats.org/officeDocument/2006/relationships/image" Target="../media/image19.png"/><Relationship Id="rId5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700" y="309800"/>
            <a:ext cx="8522600" cy="4583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7638" y="2999850"/>
            <a:ext cx="2388724" cy="24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13088" y="1828649"/>
            <a:ext cx="5317824" cy="97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"/>
          <p:cNvSpPr txBox="1"/>
          <p:nvPr>
            <p:ph type="title"/>
          </p:nvPr>
        </p:nvSpPr>
        <p:spPr>
          <a:xfrm>
            <a:off x="1762650" y="0"/>
            <a:ext cx="5618700" cy="12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Basic Pause Menu</a:t>
            </a:r>
            <a:endParaRPr b="1"/>
          </a:p>
        </p:txBody>
      </p:sp>
      <p:sp>
        <p:nvSpPr>
          <p:cNvPr id="239" name="Google Shape;239;p22"/>
          <p:cNvSpPr/>
          <p:nvPr/>
        </p:nvSpPr>
        <p:spPr>
          <a:xfrm>
            <a:off x="3384450" y="1470666"/>
            <a:ext cx="2375100" cy="463500"/>
          </a:xfrm>
          <a:prstGeom prst="roundRect">
            <a:avLst>
              <a:gd fmla="val 26214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0" name="Google Shape;240;p22"/>
          <p:cNvSpPr txBox="1"/>
          <p:nvPr/>
        </p:nvSpPr>
        <p:spPr>
          <a:xfrm>
            <a:off x="3832800" y="1433016"/>
            <a:ext cx="1478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Lexend"/>
                <a:ea typeface="Lexend"/>
                <a:cs typeface="Lexend"/>
                <a:sym typeface="Lexend"/>
              </a:rPr>
              <a:t>Resume</a:t>
            </a:r>
            <a:endParaRPr b="1" sz="23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1" name="Google Shape;241;p22"/>
          <p:cNvSpPr/>
          <p:nvPr/>
        </p:nvSpPr>
        <p:spPr>
          <a:xfrm>
            <a:off x="3384450" y="3116599"/>
            <a:ext cx="2375100" cy="463500"/>
          </a:xfrm>
          <a:prstGeom prst="roundRect">
            <a:avLst>
              <a:gd fmla="val 26214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2" name="Google Shape;242;p22"/>
          <p:cNvSpPr txBox="1"/>
          <p:nvPr/>
        </p:nvSpPr>
        <p:spPr>
          <a:xfrm>
            <a:off x="3832800" y="3078949"/>
            <a:ext cx="1478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Lexend"/>
                <a:ea typeface="Lexend"/>
                <a:cs typeface="Lexend"/>
                <a:sym typeface="Lexend"/>
              </a:rPr>
              <a:t>Restart</a:t>
            </a:r>
            <a:endParaRPr b="1" sz="23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3" name="Google Shape;243;p22"/>
          <p:cNvSpPr/>
          <p:nvPr/>
        </p:nvSpPr>
        <p:spPr>
          <a:xfrm>
            <a:off x="3384450" y="3761957"/>
            <a:ext cx="2375100" cy="463500"/>
          </a:xfrm>
          <a:prstGeom prst="roundRect">
            <a:avLst>
              <a:gd fmla="val 26214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4" name="Google Shape;244;p22"/>
          <p:cNvSpPr txBox="1"/>
          <p:nvPr/>
        </p:nvSpPr>
        <p:spPr>
          <a:xfrm>
            <a:off x="3459750" y="3724307"/>
            <a:ext cx="2224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Lexend"/>
                <a:ea typeface="Lexend"/>
                <a:cs typeface="Lexend"/>
                <a:sym typeface="Lexend"/>
              </a:rPr>
              <a:t>Main Menu</a:t>
            </a:r>
            <a:endParaRPr b="1" sz="23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5" name="Google Shape;245;p22"/>
          <p:cNvSpPr/>
          <p:nvPr/>
        </p:nvSpPr>
        <p:spPr>
          <a:xfrm>
            <a:off x="3384450" y="2398705"/>
            <a:ext cx="2375100" cy="7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6" name="Google Shape;246;p22"/>
          <p:cNvSpPr txBox="1"/>
          <p:nvPr/>
        </p:nvSpPr>
        <p:spPr>
          <a:xfrm>
            <a:off x="3249975" y="1944725"/>
            <a:ext cx="1271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Settings</a:t>
            </a:r>
            <a:endParaRPr b="1" sz="19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247" name="Google Shape;247;p22"/>
          <p:cNvCxnSpPr/>
          <p:nvPr/>
        </p:nvCxnSpPr>
        <p:spPr>
          <a:xfrm>
            <a:off x="4180950" y="2745574"/>
            <a:ext cx="14892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48" name="Google Shape;248;p22"/>
          <p:cNvSpPr txBox="1"/>
          <p:nvPr/>
        </p:nvSpPr>
        <p:spPr>
          <a:xfrm>
            <a:off x="3384450" y="2476166"/>
            <a:ext cx="796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Vol</a:t>
            </a:r>
            <a:endParaRPr b="1" sz="2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9" name="Google Shape;249;p22"/>
          <p:cNvSpPr txBox="1"/>
          <p:nvPr>
            <p:ph type="title"/>
          </p:nvPr>
        </p:nvSpPr>
        <p:spPr>
          <a:xfrm>
            <a:off x="3304275" y="786349"/>
            <a:ext cx="2535300" cy="6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what you need</a:t>
            </a:r>
            <a:endParaRPr b="1" sz="2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3"/>
          <p:cNvSpPr txBox="1"/>
          <p:nvPr>
            <p:ph idx="1" type="body"/>
          </p:nvPr>
        </p:nvSpPr>
        <p:spPr>
          <a:xfrm>
            <a:off x="2332100" y="4210825"/>
            <a:ext cx="44799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your </a:t>
            </a:r>
            <a:r>
              <a:rPr b="1" lang="en"/>
              <a:t>Unity</a:t>
            </a:r>
            <a:r>
              <a:rPr lang="en"/>
              <a:t> </a:t>
            </a:r>
            <a:r>
              <a:rPr b="1" lang="en"/>
              <a:t>C# Scripting (2D)</a:t>
            </a:r>
            <a:r>
              <a:rPr lang="en"/>
              <a:t> project</a:t>
            </a:r>
            <a:endParaRPr/>
          </a:p>
        </p:txBody>
      </p:sp>
      <p:pic>
        <p:nvPicPr>
          <p:cNvPr id="255" name="Google Shape;2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7975" y="304800"/>
            <a:ext cx="6575314" cy="390602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3"/>
          <p:cNvSpPr/>
          <p:nvPr/>
        </p:nvSpPr>
        <p:spPr>
          <a:xfrm>
            <a:off x="2982750" y="3753750"/>
            <a:ext cx="795600" cy="2211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3"/>
          <p:cNvSpPr/>
          <p:nvPr/>
        </p:nvSpPr>
        <p:spPr>
          <a:xfrm>
            <a:off x="2490225" y="2100150"/>
            <a:ext cx="4918200" cy="16536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3"/>
          <p:cNvSpPr/>
          <p:nvPr/>
        </p:nvSpPr>
        <p:spPr>
          <a:xfrm>
            <a:off x="2831375" y="3753750"/>
            <a:ext cx="1037400" cy="340200"/>
          </a:xfrm>
          <a:prstGeom prst="ellipse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3"/>
          <p:cNvSpPr txBox="1"/>
          <p:nvPr/>
        </p:nvSpPr>
        <p:spPr>
          <a:xfrm>
            <a:off x="3013052" y="3709963"/>
            <a:ext cx="842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C# Scripting</a:t>
            </a:r>
            <a:endParaRPr b="1"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4"/>
          <p:cNvPicPr preferRelativeResize="0"/>
          <p:nvPr/>
        </p:nvPicPr>
        <p:blipFill rotWithShape="1">
          <a:blip r:embed="rId3">
            <a:alphaModFix/>
          </a:blip>
          <a:srcRect b="0" l="1904" r="8239" t="0"/>
          <a:stretch/>
        </p:blipFill>
        <p:spPr>
          <a:xfrm>
            <a:off x="4690527" y="392800"/>
            <a:ext cx="4249701" cy="2691809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4"/>
          <p:cNvSpPr txBox="1"/>
          <p:nvPr>
            <p:ph idx="1" type="body"/>
          </p:nvPr>
        </p:nvSpPr>
        <p:spPr>
          <a:xfrm>
            <a:off x="208200" y="3158200"/>
            <a:ext cx="27033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Create a UI </a:t>
            </a:r>
            <a:r>
              <a:rPr b="1" lang="en"/>
              <a:t>Canvas </a:t>
            </a:r>
            <a:endParaRPr/>
          </a:p>
        </p:txBody>
      </p:sp>
      <p:pic>
        <p:nvPicPr>
          <p:cNvPr id="266" name="Google Shape;26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8375" y="3249775"/>
            <a:ext cx="6191250" cy="17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4"/>
          <p:cNvSpPr txBox="1"/>
          <p:nvPr>
            <p:ph idx="1" type="body"/>
          </p:nvPr>
        </p:nvSpPr>
        <p:spPr>
          <a:xfrm>
            <a:off x="208200" y="392800"/>
            <a:ext cx="4363800" cy="5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1. </a:t>
            </a:r>
            <a:r>
              <a:rPr lang="en" sz="1700"/>
              <a:t>Set </a:t>
            </a:r>
            <a:r>
              <a:rPr b="1" lang="en" sz="1700"/>
              <a:t>UI Scale Mode</a:t>
            </a:r>
            <a:r>
              <a:rPr lang="en" sz="1700"/>
              <a:t> &gt;&gt; Scale with Screen Size</a:t>
            </a:r>
            <a:endParaRPr sz="1700"/>
          </a:p>
        </p:txBody>
      </p:sp>
      <p:sp>
        <p:nvSpPr>
          <p:cNvPr id="268" name="Google Shape;268;p24"/>
          <p:cNvSpPr/>
          <p:nvPr/>
        </p:nvSpPr>
        <p:spPr>
          <a:xfrm>
            <a:off x="7099525" y="2659600"/>
            <a:ext cx="1037400" cy="340200"/>
          </a:xfrm>
          <a:prstGeom prst="ellipse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5"/>
          <p:cNvSpPr txBox="1"/>
          <p:nvPr>
            <p:ph idx="1" type="body"/>
          </p:nvPr>
        </p:nvSpPr>
        <p:spPr>
          <a:xfrm>
            <a:off x="171625" y="240025"/>
            <a:ext cx="4498500" cy="8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365"/>
              <a:t>3. </a:t>
            </a:r>
            <a:r>
              <a:rPr lang="en" sz="1365"/>
              <a:t>Create a </a:t>
            </a:r>
            <a:r>
              <a:rPr b="1" lang="en" sz="1365"/>
              <a:t>Button (TextMeshPro)</a:t>
            </a:r>
            <a:r>
              <a:rPr lang="en" sz="1365"/>
              <a:t> </a:t>
            </a:r>
            <a:endParaRPr sz="1365"/>
          </a:p>
        </p:txBody>
      </p:sp>
      <p:sp>
        <p:nvSpPr>
          <p:cNvPr id="274" name="Google Shape;274;p25"/>
          <p:cNvSpPr txBox="1"/>
          <p:nvPr>
            <p:ph idx="1" type="body"/>
          </p:nvPr>
        </p:nvSpPr>
        <p:spPr>
          <a:xfrm>
            <a:off x="171625" y="3908700"/>
            <a:ext cx="6005100" cy="5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5. You should end up with something like this!</a:t>
            </a:r>
            <a:endParaRPr sz="1600"/>
          </a:p>
        </p:txBody>
      </p:sp>
      <p:pic>
        <p:nvPicPr>
          <p:cNvPr id="275" name="Google Shape;2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2375" y="108955"/>
            <a:ext cx="2597350" cy="121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7073" y="3517805"/>
            <a:ext cx="2683475" cy="15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7074" y="1408368"/>
            <a:ext cx="2597350" cy="2025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171625" y="1666025"/>
            <a:ext cx="4748100" cy="8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365"/>
              <a:t>4</a:t>
            </a:r>
            <a:r>
              <a:rPr lang="en" sz="1365"/>
              <a:t>. C</a:t>
            </a:r>
            <a:r>
              <a:rPr lang="en" sz="1365"/>
              <a:t>hange the text under the </a:t>
            </a:r>
            <a:r>
              <a:rPr b="1" lang="en" sz="1365"/>
              <a:t>Text (TMP) </a:t>
            </a:r>
            <a:r>
              <a:rPr lang="en" sz="1365"/>
              <a:t>child of Button</a:t>
            </a:r>
            <a:endParaRPr sz="1365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idx="1" type="body"/>
          </p:nvPr>
        </p:nvSpPr>
        <p:spPr>
          <a:xfrm>
            <a:off x="171625" y="240025"/>
            <a:ext cx="4498500" cy="8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365"/>
              <a:t>6</a:t>
            </a:r>
            <a:r>
              <a:rPr lang="en" sz="1365"/>
              <a:t>. Duplicate this Button and move it down</a:t>
            </a:r>
            <a:endParaRPr sz="1365"/>
          </a:p>
        </p:txBody>
      </p:sp>
      <p:pic>
        <p:nvPicPr>
          <p:cNvPr id="284" name="Google Shape;28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2375" y="108955"/>
            <a:ext cx="2597350" cy="1215274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6"/>
          <p:cNvSpPr txBox="1"/>
          <p:nvPr>
            <p:ph idx="1" type="body"/>
          </p:nvPr>
        </p:nvSpPr>
        <p:spPr>
          <a:xfrm>
            <a:off x="171625" y="1666025"/>
            <a:ext cx="4748100" cy="8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365"/>
              <a:t>7</a:t>
            </a:r>
            <a:r>
              <a:rPr lang="en" sz="1365"/>
              <a:t>. Change the text under the </a:t>
            </a:r>
            <a:r>
              <a:rPr b="1" lang="en" sz="1365"/>
              <a:t>Text (TMP) </a:t>
            </a:r>
            <a:r>
              <a:rPr lang="en" sz="1365"/>
              <a:t>child of the new button to </a:t>
            </a:r>
            <a:r>
              <a:rPr b="1" lang="en" sz="1365"/>
              <a:t>Exit</a:t>
            </a:r>
            <a:endParaRPr b="1" sz="1365"/>
          </a:p>
        </p:txBody>
      </p:sp>
      <p:pic>
        <p:nvPicPr>
          <p:cNvPr id="286" name="Google Shape;28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2725" y="1427675"/>
            <a:ext cx="3846991" cy="234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7"/>
          <p:cNvSpPr txBox="1"/>
          <p:nvPr>
            <p:ph idx="1" type="body"/>
          </p:nvPr>
        </p:nvSpPr>
        <p:spPr>
          <a:xfrm>
            <a:off x="207775" y="1367225"/>
            <a:ext cx="3674700" cy="69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430"/>
              <a:t>8</a:t>
            </a:r>
            <a:r>
              <a:rPr lang="en" sz="1430"/>
              <a:t>. </a:t>
            </a:r>
            <a:r>
              <a:rPr lang="en" sz="1430"/>
              <a:t>Create an </a:t>
            </a:r>
            <a:r>
              <a:rPr b="1" lang="en" sz="1430"/>
              <a:t>Empty Game Object</a:t>
            </a:r>
            <a:r>
              <a:rPr lang="en" sz="1430"/>
              <a:t> called </a:t>
            </a:r>
            <a:r>
              <a:rPr i="1" lang="en" sz="1430"/>
              <a:t>PauseHandler</a:t>
            </a:r>
            <a:r>
              <a:rPr lang="en" sz="1430"/>
              <a:t> and add a new script to it</a:t>
            </a:r>
            <a:endParaRPr sz="1430"/>
          </a:p>
        </p:txBody>
      </p:sp>
      <p:sp>
        <p:nvSpPr>
          <p:cNvPr id="292" name="Google Shape;292;p27"/>
          <p:cNvSpPr txBox="1"/>
          <p:nvPr>
            <p:ph idx="1" type="body"/>
          </p:nvPr>
        </p:nvSpPr>
        <p:spPr>
          <a:xfrm>
            <a:off x="251113" y="102925"/>
            <a:ext cx="3879300" cy="5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Now, we add functionality!</a:t>
            </a:r>
            <a:endParaRPr sz="2000"/>
          </a:p>
        </p:txBody>
      </p:sp>
      <p:pic>
        <p:nvPicPr>
          <p:cNvPr id="293" name="Google Shape;29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550" y="266675"/>
            <a:ext cx="2085975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7"/>
          <p:cNvSpPr txBox="1"/>
          <p:nvPr/>
        </p:nvSpPr>
        <p:spPr>
          <a:xfrm>
            <a:off x="105675" y="1917600"/>
            <a:ext cx="300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-"/>
            </a:pPr>
            <a:r>
              <a:rPr i="1" lang="en"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NOTE: </a:t>
            </a:r>
            <a:r>
              <a:rPr i="1" lang="en"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You can also just do this in your current GameHandler script, I personally like to separate the functions</a:t>
            </a:r>
            <a:endParaRPr sz="700"/>
          </a:p>
        </p:txBody>
      </p:sp>
      <p:pic>
        <p:nvPicPr>
          <p:cNvPr id="295" name="Google Shape;29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4525" y="1538075"/>
            <a:ext cx="3314700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4857" y="3808840"/>
            <a:ext cx="3644550" cy="120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7686" y="621700"/>
            <a:ext cx="2986627" cy="3088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45625" y="2888498"/>
            <a:ext cx="1887175" cy="1022525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3" name="Google Shape;30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83150" y="1020824"/>
            <a:ext cx="1931425" cy="1022525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4" name="Google Shape;304;p28"/>
          <p:cNvSpPr txBox="1"/>
          <p:nvPr>
            <p:ph idx="1" type="body"/>
          </p:nvPr>
        </p:nvSpPr>
        <p:spPr>
          <a:xfrm>
            <a:off x="117700" y="621700"/>
            <a:ext cx="3974100" cy="385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9. </a:t>
            </a:r>
            <a:r>
              <a:rPr lang="en"/>
              <a:t>Add this </a:t>
            </a:r>
            <a:r>
              <a:rPr b="1" lang="en"/>
              <a:t>script </a:t>
            </a:r>
            <a:r>
              <a:rPr lang="en"/>
              <a:t>to </a:t>
            </a:r>
            <a:r>
              <a:rPr i="1" lang="en"/>
              <a:t>PauseHandler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it do?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When you push the </a:t>
            </a:r>
            <a:r>
              <a:rPr b="1" lang="en"/>
              <a:t>ESC </a:t>
            </a:r>
            <a:r>
              <a:rPr lang="en"/>
              <a:t>button, the UI will turn </a:t>
            </a:r>
            <a:r>
              <a:rPr b="1" lang="en"/>
              <a:t>ON/OFF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It sets the </a:t>
            </a:r>
            <a:r>
              <a:rPr b="1" lang="en"/>
              <a:t>timeScale </a:t>
            </a:r>
            <a:r>
              <a:rPr lang="en"/>
              <a:t>to 0 when paused </a:t>
            </a:r>
            <a:r>
              <a:rPr i="1" lang="en" sz="1600"/>
              <a:t>(which will stop the game in the background so your game doesn’t keep going when you want it stopped)</a:t>
            </a:r>
            <a:endParaRPr i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QuitGame()</a:t>
            </a:r>
            <a:r>
              <a:rPr lang="en" sz="1600"/>
              <a:t> closes the game in itch.io AND in the gameview in Unity so you can test it</a:t>
            </a:r>
            <a:endParaRPr sz="1600"/>
          </a:p>
        </p:txBody>
      </p:sp>
      <p:pic>
        <p:nvPicPr>
          <p:cNvPr id="305" name="Google Shape;305;p28"/>
          <p:cNvPicPr preferRelativeResize="0"/>
          <p:nvPr/>
        </p:nvPicPr>
        <p:blipFill rotWithShape="1">
          <a:blip r:embed="rId7">
            <a:alphaModFix/>
          </a:blip>
          <a:srcRect b="-4678" l="0" r="30666" t="59869"/>
          <a:stretch/>
        </p:blipFill>
        <p:spPr>
          <a:xfrm>
            <a:off x="4237675" y="104650"/>
            <a:ext cx="2331300" cy="47375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8"/>
          <p:cNvSpPr txBox="1"/>
          <p:nvPr/>
        </p:nvSpPr>
        <p:spPr>
          <a:xfrm>
            <a:off x="6568975" y="55200"/>
            <a:ext cx="248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This will add the libraries necessary for UI and Audio (which we will use later)</a:t>
            </a:r>
            <a:endParaRPr i="1" sz="11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9"/>
          <p:cNvSpPr txBox="1"/>
          <p:nvPr>
            <p:ph idx="1" type="body"/>
          </p:nvPr>
        </p:nvSpPr>
        <p:spPr>
          <a:xfrm>
            <a:off x="169350" y="316925"/>
            <a:ext cx="4183800" cy="8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 Drag the </a:t>
            </a:r>
            <a:r>
              <a:rPr b="1" lang="en"/>
              <a:t>Canvas </a:t>
            </a:r>
            <a:r>
              <a:rPr b="1" lang="en"/>
              <a:t>&gt;&gt;</a:t>
            </a:r>
            <a:r>
              <a:rPr lang="en"/>
              <a:t> the </a:t>
            </a:r>
            <a:r>
              <a:rPr b="1" lang="en"/>
              <a:t>MenuUI </a:t>
            </a:r>
            <a:r>
              <a:rPr lang="en"/>
              <a:t>slot</a:t>
            </a:r>
            <a:endParaRPr/>
          </a:p>
        </p:txBody>
      </p:sp>
      <p:pic>
        <p:nvPicPr>
          <p:cNvPr id="312" name="Google Shape;3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0795" y="200200"/>
            <a:ext cx="3535000" cy="93722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9"/>
          <p:cNvSpPr txBox="1"/>
          <p:nvPr>
            <p:ph idx="1" type="body"/>
          </p:nvPr>
        </p:nvSpPr>
        <p:spPr>
          <a:xfrm>
            <a:off x="213200" y="1853175"/>
            <a:ext cx="3486600" cy="10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10.5</a:t>
            </a:r>
            <a:r>
              <a:rPr lang="en"/>
              <a:t> </a:t>
            </a:r>
            <a:r>
              <a:rPr lang="en"/>
              <a:t>We can customize the hover/selection properties </a:t>
            </a:r>
            <a:endParaRPr/>
          </a:p>
        </p:txBody>
      </p:sp>
      <p:pic>
        <p:nvPicPr>
          <p:cNvPr id="314" name="Google Shape;31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1050" y="1319950"/>
            <a:ext cx="2534485" cy="358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29"/>
          <p:cNvSpPr/>
          <p:nvPr/>
        </p:nvSpPr>
        <p:spPr>
          <a:xfrm>
            <a:off x="7633675" y="4571490"/>
            <a:ext cx="366300" cy="3654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9"/>
          <p:cNvSpPr/>
          <p:nvPr/>
        </p:nvSpPr>
        <p:spPr>
          <a:xfrm>
            <a:off x="5880200" y="1734675"/>
            <a:ext cx="2427300" cy="1306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9"/>
          <p:cNvSpPr txBox="1"/>
          <p:nvPr/>
        </p:nvSpPr>
        <p:spPr>
          <a:xfrm>
            <a:off x="258050" y="4224950"/>
            <a:ext cx="332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11. A</a:t>
            </a: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dd a new </a:t>
            </a: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On Click</a:t>
            </a: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event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/>
          <p:nvPr>
            <p:ph idx="1" type="body"/>
          </p:nvPr>
        </p:nvSpPr>
        <p:spPr>
          <a:xfrm>
            <a:off x="360975" y="1226100"/>
            <a:ext cx="3305100" cy="8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[Pressing the </a:t>
            </a:r>
            <a:r>
              <a:rPr b="1" lang="en" sz="1500"/>
              <a:t>ESC </a:t>
            </a:r>
            <a:r>
              <a:rPr lang="en" sz="1500"/>
              <a:t>key will now toggle the UI on and our Resume button will turn it off]</a:t>
            </a:r>
            <a:endParaRPr sz="1500"/>
          </a:p>
        </p:txBody>
      </p:sp>
      <p:pic>
        <p:nvPicPr>
          <p:cNvPr id="323" name="Google Shape;3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1125" y="238626"/>
            <a:ext cx="3433950" cy="258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0"/>
          <p:cNvSpPr/>
          <p:nvPr/>
        </p:nvSpPr>
        <p:spPr>
          <a:xfrm>
            <a:off x="7441450" y="2102408"/>
            <a:ext cx="671700" cy="2547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0"/>
          <p:cNvSpPr/>
          <p:nvPr/>
        </p:nvSpPr>
        <p:spPr>
          <a:xfrm>
            <a:off x="5618525" y="485750"/>
            <a:ext cx="671700" cy="2547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0"/>
          <p:cNvSpPr txBox="1"/>
          <p:nvPr>
            <p:ph idx="1" type="body"/>
          </p:nvPr>
        </p:nvSpPr>
        <p:spPr>
          <a:xfrm>
            <a:off x="237500" y="238625"/>
            <a:ext cx="4634100" cy="10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12. Drag in the PauseHandler </a:t>
            </a:r>
            <a:r>
              <a:rPr b="1" lang="en" sz="1700"/>
              <a:t>GO </a:t>
            </a:r>
            <a:r>
              <a:rPr b="1" i="1" lang="en" sz="1700"/>
              <a:t>(from the hierarchy) </a:t>
            </a:r>
            <a:r>
              <a:rPr lang="en" sz="1700"/>
              <a:t>and select the PauseHandler script and </a:t>
            </a:r>
            <a:r>
              <a:rPr b="1" lang="en" sz="1700"/>
              <a:t>Resume()</a:t>
            </a:r>
            <a:r>
              <a:rPr lang="en" sz="1700"/>
              <a:t> </a:t>
            </a:r>
            <a:r>
              <a:rPr b="1" lang="en" sz="1700"/>
              <a:t>function</a:t>
            </a:r>
            <a:endParaRPr b="1" sz="1700"/>
          </a:p>
        </p:txBody>
      </p:sp>
      <p:sp>
        <p:nvSpPr>
          <p:cNvPr id="327" name="Google Shape;327;p30"/>
          <p:cNvSpPr txBox="1"/>
          <p:nvPr>
            <p:ph idx="1" type="body"/>
          </p:nvPr>
        </p:nvSpPr>
        <p:spPr>
          <a:xfrm>
            <a:off x="237500" y="3090825"/>
            <a:ext cx="4883400" cy="10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13. We can do the same thing for the Quit Button, adding the </a:t>
            </a:r>
            <a:r>
              <a:rPr b="1" lang="en" sz="1700"/>
              <a:t>QuitGame</a:t>
            </a:r>
            <a:r>
              <a:rPr lang="en" sz="1700"/>
              <a:t>() function instead</a:t>
            </a:r>
            <a:endParaRPr b="1" sz="17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1"/>
          <p:cNvSpPr txBox="1"/>
          <p:nvPr>
            <p:ph idx="1" type="body"/>
          </p:nvPr>
        </p:nvSpPr>
        <p:spPr>
          <a:xfrm>
            <a:off x="183900" y="332500"/>
            <a:ext cx="3434100" cy="5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Now, let’s add a volume slider! </a:t>
            </a:r>
            <a:endParaRPr sz="1600"/>
          </a:p>
        </p:txBody>
      </p:sp>
      <p:pic>
        <p:nvPicPr>
          <p:cNvPr id="333" name="Google Shape;33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6950" y="207225"/>
            <a:ext cx="4446376" cy="1324649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1"/>
          <p:cNvSpPr/>
          <p:nvPr/>
        </p:nvSpPr>
        <p:spPr>
          <a:xfrm>
            <a:off x="6651188" y="715673"/>
            <a:ext cx="366300" cy="3654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1"/>
          <p:cNvSpPr txBox="1"/>
          <p:nvPr/>
        </p:nvSpPr>
        <p:spPr>
          <a:xfrm>
            <a:off x="183900" y="738675"/>
            <a:ext cx="3827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14. Create a new </a:t>
            </a: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Audio Mixer</a:t>
            </a: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i="1"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(open the tab in Window &gt;&gt; Audio Mixer)</a:t>
            </a:r>
            <a:endParaRPr/>
          </a:p>
        </p:txBody>
      </p:sp>
      <p:pic>
        <p:nvPicPr>
          <p:cNvPr id="336" name="Google Shape;336;p31"/>
          <p:cNvPicPr preferRelativeResize="0"/>
          <p:nvPr/>
        </p:nvPicPr>
        <p:blipFill rotWithShape="1">
          <a:blip r:embed="rId4">
            <a:alphaModFix/>
          </a:blip>
          <a:srcRect b="47360" l="0" r="0" t="0"/>
          <a:stretch/>
        </p:blipFill>
        <p:spPr>
          <a:xfrm>
            <a:off x="4928000" y="1665500"/>
            <a:ext cx="2494775" cy="123332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31"/>
          <p:cNvSpPr/>
          <p:nvPr/>
        </p:nvSpPr>
        <p:spPr>
          <a:xfrm>
            <a:off x="4928012" y="1771100"/>
            <a:ext cx="630000" cy="2952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8" name="Google Shape;33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8000" y="3000575"/>
            <a:ext cx="3638550" cy="180975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1"/>
          <p:cNvSpPr txBox="1"/>
          <p:nvPr>
            <p:ph idx="1" type="body"/>
          </p:nvPr>
        </p:nvSpPr>
        <p:spPr>
          <a:xfrm>
            <a:off x="237700" y="1771100"/>
            <a:ext cx="4537800" cy="6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560"/>
              <a:t>15. Then </a:t>
            </a:r>
            <a:r>
              <a:rPr b="1" lang="en" sz="1560"/>
              <a:t>Expose </a:t>
            </a:r>
            <a:r>
              <a:rPr lang="en" sz="1560"/>
              <a:t>the Volume (of Master) </a:t>
            </a:r>
            <a:r>
              <a:rPr i="1" lang="en" sz="1560"/>
              <a:t>[by right clicking] </a:t>
            </a:r>
            <a:r>
              <a:rPr lang="en" sz="1560"/>
              <a:t>as a parameter and change the name to “Volume”</a:t>
            </a:r>
            <a:endParaRPr sz="1560"/>
          </a:p>
        </p:txBody>
      </p:sp>
      <p:sp>
        <p:nvSpPr>
          <p:cNvPr id="340" name="Google Shape;340;p31"/>
          <p:cNvSpPr/>
          <p:nvPr/>
        </p:nvSpPr>
        <p:spPr>
          <a:xfrm>
            <a:off x="5516912" y="4515125"/>
            <a:ext cx="2634900" cy="2952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point of a </a:t>
            </a:r>
            <a:r>
              <a:rPr b="1" lang="en"/>
              <a:t>User-Interface</a:t>
            </a:r>
            <a:r>
              <a:rPr lang="en"/>
              <a:t> in games</a:t>
            </a:r>
            <a:r>
              <a:rPr b="1" lang="en"/>
              <a:t>?</a:t>
            </a:r>
            <a:endParaRPr b="1" i="1"/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 b="0" l="15046" r="50001" t="0"/>
          <a:stretch/>
        </p:blipFill>
        <p:spPr>
          <a:xfrm>
            <a:off x="4289478" y="2811950"/>
            <a:ext cx="565050" cy="16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2"/>
          <p:cNvSpPr txBox="1"/>
          <p:nvPr>
            <p:ph idx="1" type="body"/>
          </p:nvPr>
        </p:nvSpPr>
        <p:spPr>
          <a:xfrm>
            <a:off x="371575" y="622175"/>
            <a:ext cx="2811900" cy="57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60"/>
              <a:t>16. Then make a new UI Slider (called “</a:t>
            </a:r>
            <a:r>
              <a:rPr b="1" lang="en" sz="1460"/>
              <a:t>Volume</a:t>
            </a:r>
            <a:r>
              <a:rPr lang="en" sz="1460"/>
              <a:t>” in this image)</a:t>
            </a:r>
            <a:endParaRPr sz="1460"/>
          </a:p>
        </p:txBody>
      </p:sp>
      <p:pic>
        <p:nvPicPr>
          <p:cNvPr id="346" name="Google Shape;34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8000" y="159800"/>
            <a:ext cx="1730575" cy="1384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2"/>
          <p:cNvSpPr txBox="1"/>
          <p:nvPr>
            <p:ph idx="1" type="body"/>
          </p:nvPr>
        </p:nvSpPr>
        <p:spPr>
          <a:xfrm>
            <a:off x="371575" y="2484350"/>
            <a:ext cx="3924300" cy="8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SetLevel</a:t>
            </a:r>
            <a:r>
              <a:rPr lang="en" sz="1500"/>
              <a:t> will be accessed by the slider to actively update the value using the input </a:t>
            </a:r>
            <a:r>
              <a:rPr i="1" lang="en" sz="1500"/>
              <a:t>slidervalue</a:t>
            </a:r>
            <a:endParaRPr sz="1500"/>
          </a:p>
        </p:txBody>
      </p:sp>
      <p:pic>
        <p:nvPicPr>
          <p:cNvPr id="348" name="Google Shape;34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5250" y="1829413"/>
            <a:ext cx="3924300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4950" y="3868940"/>
            <a:ext cx="3864899" cy="81266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2"/>
          <p:cNvSpPr txBox="1"/>
          <p:nvPr>
            <p:ph idx="1" type="body"/>
          </p:nvPr>
        </p:nvSpPr>
        <p:spPr>
          <a:xfrm>
            <a:off x="371575" y="1829425"/>
            <a:ext cx="3924300" cy="8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17. </a:t>
            </a:r>
            <a:r>
              <a:rPr b="1" lang="en" sz="1500"/>
              <a:t>Add </a:t>
            </a:r>
            <a:r>
              <a:rPr lang="en" sz="1500"/>
              <a:t>these objects and functions to your PauseHandler (</a:t>
            </a:r>
            <a:r>
              <a:rPr b="1" lang="en" sz="1500"/>
              <a:t>SetLevel </a:t>
            </a:r>
            <a:r>
              <a:rPr lang="en" sz="1500"/>
              <a:t>must be </a:t>
            </a:r>
            <a:r>
              <a:rPr b="1" lang="en" sz="1500"/>
              <a:t>PUBLIC</a:t>
            </a:r>
            <a:r>
              <a:rPr lang="en" sz="1500"/>
              <a:t>)</a:t>
            </a:r>
            <a:endParaRPr sz="1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3"/>
          <p:cNvSpPr txBox="1"/>
          <p:nvPr>
            <p:ph idx="1" type="body"/>
          </p:nvPr>
        </p:nvSpPr>
        <p:spPr>
          <a:xfrm>
            <a:off x="204000" y="380050"/>
            <a:ext cx="4763700" cy="11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18. </a:t>
            </a:r>
            <a:r>
              <a:rPr lang="en"/>
              <a:t>Select your </a:t>
            </a:r>
            <a:r>
              <a:rPr b="1" lang="en"/>
              <a:t>AudioMixer </a:t>
            </a:r>
            <a:r>
              <a:rPr lang="en"/>
              <a:t>in the new </a:t>
            </a:r>
            <a:r>
              <a:rPr b="1" lang="en"/>
              <a:t>Mixer </a:t>
            </a:r>
            <a:r>
              <a:rPr lang="en"/>
              <a:t>slot</a:t>
            </a:r>
            <a:endParaRPr/>
          </a:p>
          <a:p>
            <a:pPr indent="-32050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i="1" lang="en" sz="1564"/>
              <a:t>Note: You can have different mixers grouped under master and have sliders adjust them individually (ie. SFX and Music separately)</a:t>
            </a:r>
            <a:endParaRPr i="1" sz="1564"/>
          </a:p>
        </p:txBody>
      </p:sp>
      <p:pic>
        <p:nvPicPr>
          <p:cNvPr id="356" name="Google Shape;35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7700" y="380050"/>
            <a:ext cx="4043625" cy="141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3"/>
          <p:cNvPicPr preferRelativeResize="0"/>
          <p:nvPr/>
        </p:nvPicPr>
        <p:blipFill rotWithShape="1">
          <a:blip r:embed="rId4">
            <a:alphaModFix/>
          </a:blip>
          <a:srcRect b="92611" l="0" r="0" t="0"/>
          <a:stretch/>
        </p:blipFill>
        <p:spPr>
          <a:xfrm>
            <a:off x="5617413" y="3037975"/>
            <a:ext cx="2744200" cy="38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33"/>
          <p:cNvPicPr preferRelativeResize="0"/>
          <p:nvPr/>
        </p:nvPicPr>
        <p:blipFill rotWithShape="1">
          <a:blip r:embed="rId4">
            <a:alphaModFix/>
          </a:blip>
          <a:srcRect b="-508" l="0" r="0" t="78764"/>
          <a:stretch/>
        </p:blipFill>
        <p:spPr>
          <a:xfrm>
            <a:off x="5617413" y="3592200"/>
            <a:ext cx="2744200" cy="111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3"/>
          <p:cNvSpPr/>
          <p:nvPr/>
        </p:nvSpPr>
        <p:spPr>
          <a:xfrm>
            <a:off x="7638550" y="4302083"/>
            <a:ext cx="366300" cy="3654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3"/>
          <p:cNvSpPr txBox="1"/>
          <p:nvPr>
            <p:ph idx="1" type="body"/>
          </p:nvPr>
        </p:nvSpPr>
        <p:spPr>
          <a:xfrm>
            <a:off x="344800" y="3037975"/>
            <a:ext cx="3825600" cy="14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19. </a:t>
            </a:r>
            <a:r>
              <a:rPr lang="en" sz="1500"/>
              <a:t>Then add a new</a:t>
            </a:r>
            <a:r>
              <a:rPr b="1" lang="en" sz="1500"/>
              <a:t> On Value Changed </a:t>
            </a:r>
            <a:r>
              <a:rPr lang="en" sz="1500"/>
              <a:t>event under your slider and set it to the new PauseManager function </a:t>
            </a:r>
            <a:r>
              <a:rPr b="1" lang="en" sz="1500"/>
              <a:t>SetLevel()</a:t>
            </a:r>
            <a:endParaRPr b="1" sz="1500"/>
          </a:p>
        </p:txBody>
      </p:sp>
      <p:sp>
        <p:nvSpPr>
          <p:cNvPr id="361" name="Google Shape;361;p33"/>
          <p:cNvSpPr/>
          <p:nvPr/>
        </p:nvSpPr>
        <p:spPr>
          <a:xfrm>
            <a:off x="8087700" y="879832"/>
            <a:ext cx="914100" cy="8718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4"/>
          <p:cNvSpPr txBox="1"/>
          <p:nvPr>
            <p:ph type="title"/>
          </p:nvPr>
        </p:nvSpPr>
        <p:spPr>
          <a:xfrm>
            <a:off x="462976" y="903800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Now we make it</a:t>
            </a:r>
            <a:endParaRPr b="1"/>
          </a:p>
        </p:txBody>
      </p:sp>
      <p:pic>
        <p:nvPicPr>
          <p:cNvPr id="367" name="Google Shape;367;p34"/>
          <p:cNvPicPr preferRelativeResize="0"/>
          <p:nvPr/>
        </p:nvPicPr>
        <p:blipFill rotWithShape="1">
          <a:blip r:embed="rId3">
            <a:alphaModFix/>
          </a:blip>
          <a:srcRect b="49628" l="17824" r="17429" t="22227"/>
          <a:stretch/>
        </p:blipFill>
        <p:spPr>
          <a:xfrm>
            <a:off x="1606808" y="2375983"/>
            <a:ext cx="5930400" cy="96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4"/>
          <p:cNvPicPr preferRelativeResize="0"/>
          <p:nvPr/>
        </p:nvPicPr>
        <p:blipFill rotWithShape="1">
          <a:blip r:embed="rId4">
            <a:alphaModFix/>
          </a:blip>
          <a:srcRect b="0" l="15046" r="50001" t="0"/>
          <a:stretch/>
        </p:blipFill>
        <p:spPr>
          <a:xfrm>
            <a:off x="4287978" y="3342675"/>
            <a:ext cx="565050" cy="161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4"/>
          <p:cNvPicPr preferRelativeResize="0"/>
          <p:nvPr/>
        </p:nvPicPr>
        <p:blipFill rotWithShape="1">
          <a:blip r:embed="rId4">
            <a:alphaModFix/>
          </a:blip>
          <a:srcRect b="0" l="15046" r="50001" t="0"/>
          <a:stretch/>
        </p:blipFill>
        <p:spPr>
          <a:xfrm>
            <a:off x="4775928" y="3342675"/>
            <a:ext cx="565050" cy="161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4"/>
          <p:cNvPicPr preferRelativeResize="0"/>
          <p:nvPr/>
        </p:nvPicPr>
        <p:blipFill rotWithShape="1">
          <a:blip r:embed="rId4">
            <a:alphaModFix/>
          </a:blip>
          <a:srcRect b="0" l="15046" r="50001" t="0"/>
          <a:stretch/>
        </p:blipFill>
        <p:spPr>
          <a:xfrm>
            <a:off x="3803016" y="3342675"/>
            <a:ext cx="565050" cy="16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Tweening</a:t>
            </a:r>
            <a:endParaRPr/>
          </a:p>
        </p:txBody>
      </p:sp>
      <p:sp>
        <p:nvSpPr>
          <p:cNvPr id="376" name="Google Shape;376;p35"/>
          <p:cNvSpPr txBox="1"/>
          <p:nvPr>
            <p:ph idx="1" type="body"/>
          </p:nvPr>
        </p:nvSpPr>
        <p:spPr>
          <a:xfrm>
            <a:off x="311700" y="1152475"/>
            <a:ext cx="4714200" cy="37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Tweening?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Provides </a:t>
            </a:r>
            <a:r>
              <a:rPr b="1" lang="en"/>
              <a:t>limited animation</a:t>
            </a:r>
            <a:r>
              <a:rPr lang="en"/>
              <a:t> without keyframes that can be customized through </a:t>
            </a:r>
            <a:r>
              <a:rPr b="1" lang="en"/>
              <a:t>CODE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Good for </a:t>
            </a:r>
            <a:r>
              <a:rPr b="1" lang="en"/>
              <a:t>short</a:t>
            </a:r>
            <a:r>
              <a:rPr lang="en"/>
              <a:t> procedural animations, not character movement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Some good examples would be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Door opening/closing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Moving platform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UI buttons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i="1" lang="en"/>
              <a:t>NOTE: Tweens do </a:t>
            </a:r>
            <a:r>
              <a:rPr b="1" i="1" lang="en"/>
              <a:t>NOT </a:t>
            </a:r>
            <a:r>
              <a:rPr i="1" lang="en"/>
              <a:t>work with Physics</a:t>
            </a:r>
            <a:endParaRPr i="1"/>
          </a:p>
        </p:txBody>
      </p:sp>
      <p:pic>
        <p:nvPicPr>
          <p:cNvPr id="377" name="Google Shape;37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5824" y="472856"/>
            <a:ext cx="3614920" cy="225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35"/>
          <p:cNvPicPr preferRelativeResize="0"/>
          <p:nvPr/>
        </p:nvPicPr>
        <p:blipFill rotWithShape="1">
          <a:blip r:embed="rId4">
            <a:alphaModFix/>
          </a:blip>
          <a:srcRect b="19833" l="0" r="0" t="0"/>
          <a:stretch/>
        </p:blipFill>
        <p:spPr>
          <a:xfrm>
            <a:off x="5567800" y="2884575"/>
            <a:ext cx="2530986" cy="20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Tweening</a:t>
            </a:r>
            <a:endParaRPr/>
          </a:p>
        </p:txBody>
      </p:sp>
      <p:sp>
        <p:nvSpPr>
          <p:cNvPr id="384" name="Google Shape;384;p36"/>
          <p:cNvSpPr txBox="1"/>
          <p:nvPr>
            <p:ph idx="1" type="body"/>
          </p:nvPr>
        </p:nvSpPr>
        <p:spPr>
          <a:xfrm>
            <a:off x="311700" y="1152475"/>
            <a:ext cx="4564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Unity has its own built-in </a:t>
            </a:r>
            <a:r>
              <a:rPr b="1" lang="en"/>
              <a:t>AnimationCurve</a:t>
            </a:r>
            <a:r>
              <a:rPr lang="en"/>
              <a:t> class that allows you to animate and control the speed at various points in the animation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85" name="Google Shape;38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4525" y="1017452"/>
            <a:ext cx="4155651" cy="1176248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6"/>
          <p:cNvSpPr txBox="1"/>
          <p:nvPr>
            <p:ph idx="1" type="body"/>
          </p:nvPr>
        </p:nvSpPr>
        <p:spPr>
          <a:xfrm>
            <a:off x="4720350" y="2235825"/>
            <a:ext cx="45240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Adding this code will call for Unity to sample a basic curve as the frames pass.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Editing the Curve</a:t>
            </a:r>
            <a:endParaRPr/>
          </a:p>
        </p:txBody>
      </p:sp>
      <p:pic>
        <p:nvPicPr>
          <p:cNvPr id="392" name="Google Shape;39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02101" y="256275"/>
            <a:ext cx="3964800" cy="463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7"/>
          <p:cNvSpPr txBox="1"/>
          <p:nvPr>
            <p:ph idx="1" type="body"/>
          </p:nvPr>
        </p:nvSpPr>
        <p:spPr>
          <a:xfrm>
            <a:off x="311700" y="1152475"/>
            <a:ext cx="449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will then see a </a:t>
            </a:r>
            <a:r>
              <a:rPr b="1" lang="en"/>
              <a:t>velocity curve</a:t>
            </a:r>
            <a:r>
              <a:rPr lang="en"/>
              <a:t> under our script that we can click on to enlarge and edit using the handles at both ends.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There are numerous presets, and think about how the </a:t>
            </a:r>
            <a:r>
              <a:rPr b="1" lang="en"/>
              <a:t>movement may look</a:t>
            </a:r>
            <a:r>
              <a:rPr lang="en"/>
              <a:t> as the </a:t>
            </a:r>
            <a:r>
              <a:rPr b="1" lang="en"/>
              <a:t>velocity changes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This is somewhat complicated, however.</a:t>
            </a:r>
            <a:endParaRPr/>
          </a:p>
        </p:txBody>
      </p:sp>
      <p:cxnSp>
        <p:nvCxnSpPr>
          <p:cNvPr id="394" name="Google Shape;394;p37"/>
          <p:cNvCxnSpPr/>
          <p:nvPr/>
        </p:nvCxnSpPr>
        <p:spPr>
          <a:xfrm>
            <a:off x="6840700" y="735750"/>
            <a:ext cx="0" cy="35538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395" name="Google Shape;395;p37"/>
          <p:cNvSpPr txBox="1"/>
          <p:nvPr/>
        </p:nvSpPr>
        <p:spPr>
          <a:xfrm>
            <a:off x="6581350" y="420165"/>
            <a:ext cx="633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value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96" name="Google Shape;396;p37"/>
          <p:cNvCxnSpPr/>
          <p:nvPr/>
        </p:nvCxnSpPr>
        <p:spPr>
          <a:xfrm rot="10800000">
            <a:off x="6840700" y="4289550"/>
            <a:ext cx="15477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397" name="Google Shape;397;p37"/>
          <p:cNvSpPr txBox="1"/>
          <p:nvPr/>
        </p:nvSpPr>
        <p:spPr>
          <a:xfrm>
            <a:off x="8319185" y="4112540"/>
            <a:ext cx="633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Lean Tween</a:t>
            </a:r>
            <a:endParaRPr/>
          </a:p>
        </p:txBody>
      </p:sp>
      <p:sp>
        <p:nvSpPr>
          <p:cNvPr id="403" name="Google Shape;403;p38"/>
          <p:cNvSpPr txBox="1"/>
          <p:nvPr>
            <p:ph idx="1" type="body"/>
          </p:nvPr>
        </p:nvSpPr>
        <p:spPr>
          <a:xfrm>
            <a:off x="159300" y="1152475"/>
            <a:ext cx="4321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Building all of those one by one takes time, and we can use a </a:t>
            </a:r>
            <a:r>
              <a:rPr b="1" lang="en"/>
              <a:t>FREE </a:t>
            </a:r>
            <a:r>
              <a:rPr lang="en"/>
              <a:t>library called </a:t>
            </a:r>
            <a:r>
              <a:rPr b="1" lang="en"/>
              <a:t>LeanTween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LeanTween has the 30 most common animation curves and is very modular/flexible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can see all of them on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easings.net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Also fun to use </a:t>
            </a:r>
            <a:r>
              <a:rPr b="1" lang="en" u="sng">
                <a:solidFill>
                  <a:schemeClr val="hlink"/>
                </a:solidFill>
                <a:hlinkClick r:id="rId4"/>
              </a:rPr>
              <a:t>https://codepen.io/jhnsnc/pen/LpVXGM</a:t>
            </a:r>
            <a:r>
              <a:rPr b="1" lang="en"/>
              <a:t> to visually see the easings work</a:t>
            </a:r>
            <a:endParaRPr b="1"/>
          </a:p>
        </p:txBody>
      </p:sp>
      <p:pic>
        <p:nvPicPr>
          <p:cNvPr id="404" name="Google Shape;404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5975" y="112500"/>
            <a:ext cx="1514723" cy="813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95800" y="1017450"/>
            <a:ext cx="4535080" cy="347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9"/>
          <p:cNvSpPr txBox="1"/>
          <p:nvPr>
            <p:ph type="title"/>
          </p:nvPr>
        </p:nvSpPr>
        <p:spPr>
          <a:xfrm>
            <a:off x="311700" y="1106361"/>
            <a:ext cx="8520600" cy="6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00">
                <a:solidFill>
                  <a:schemeClr val="accent1"/>
                </a:solidFill>
              </a:rPr>
              <a:t>LeanTween.</a:t>
            </a:r>
            <a:r>
              <a:rPr b="1" lang="en" sz="2200">
                <a:solidFill>
                  <a:srgbClr val="6D9EEB"/>
                </a:solidFill>
              </a:rPr>
              <a:t>[property]</a:t>
            </a:r>
            <a:r>
              <a:rPr b="1" lang="en" sz="2200">
                <a:solidFill>
                  <a:schemeClr val="accent1"/>
                </a:solidFill>
              </a:rPr>
              <a:t>(</a:t>
            </a:r>
            <a:r>
              <a:rPr b="1" lang="en" sz="2200">
                <a:solidFill>
                  <a:srgbClr val="F6B26B"/>
                </a:solidFill>
              </a:rPr>
              <a:t>gameObject</a:t>
            </a:r>
            <a:r>
              <a:rPr b="1" lang="en" sz="2200">
                <a:solidFill>
                  <a:schemeClr val="accent1"/>
                </a:solidFill>
              </a:rPr>
              <a:t>, </a:t>
            </a:r>
            <a:r>
              <a:rPr b="1" lang="en" sz="2200">
                <a:solidFill>
                  <a:schemeClr val="accent3"/>
                </a:solidFill>
              </a:rPr>
              <a:t>destination</a:t>
            </a:r>
            <a:r>
              <a:rPr b="1" lang="en" sz="2200">
                <a:solidFill>
                  <a:schemeClr val="accent1"/>
                </a:solidFill>
              </a:rPr>
              <a:t>,</a:t>
            </a:r>
            <a:r>
              <a:rPr b="1" lang="en" sz="2200">
                <a:solidFill>
                  <a:srgbClr val="C27BA0"/>
                </a:solidFill>
              </a:rPr>
              <a:t> time</a:t>
            </a:r>
            <a:r>
              <a:rPr b="1" lang="en" sz="2200">
                <a:solidFill>
                  <a:schemeClr val="accent1"/>
                </a:solidFill>
              </a:rPr>
              <a:t>)</a:t>
            </a:r>
            <a:endParaRPr sz="5200">
              <a:solidFill>
                <a:schemeClr val="accent1"/>
              </a:solidFill>
            </a:endParaRPr>
          </a:p>
        </p:txBody>
      </p:sp>
      <p:sp>
        <p:nvSpPr>
          <p:cNvPr id="411" name="Google Shape;411;p39"/>
          <p:cNvSpPr txBox="1"/>
          <p:nvPr>
            <p:ph type="title"/>
          </p:nvPr>
        </p:nvSpPr>
        <p:spPr>
          <a:xfrm>
            <a:off x="1606625" y="612611"/>
            <a:ext cx="5811300" cy="6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2820"/>
              <a:t>The format of </a:t>
            </a:r>
            <a:r>
              <a:rPr lang="en" sz="2820"/>
              <a:t>EVERY LeanTween</a:t>
            </a:r>
            <a:r>
              <a:rPr b="1" lang="en" sz="2820"/>
              <a:t>:</a:t>
            </a:r>
            <a:endParaRPr b="1" sz="2820"/>
          </a:p>
        </p:txBody>
      </p:sp>
      <p:sp>
        <p:nvSpPr>
          <p:cNvPr id="412" name="Google Shape;412;p39"/>
          <p:cNvSpPr txBox="1"/>
          <p:nvPr>
            <p:ph idx="1" type="body"/>
          </p:nvPr>
        </p:nvSpPr>
        <p:spPr>
          <a:xfrm>
            <a:off x="311700" y="2122475"/>
            <a:ext cx="8520600" cy="27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600">
                <a:solidFill>
                  <a:srgbClr val="6D9EEB"/>
                </a:solidFill>
              </a:rPr>
              <a:t>[property]</a:t>
            </a:r>
            <a:r>
              <a:rPr lang="en" sz="1600"/>
              <a:t> is the </a:t>
            </a:r>
            <a:r>
              <a:rPr b="1" lang="en" sz="1600"/>
              <a:t>transform </a:t>
            </a:r>
            <a:r>
              <a:rPr lang="en" sz="1600"/>
              <a:t>you want to animate. This can be generic like </a:t>
            </a:r>
            <a:r>
              <a:rPr b="1" lang="en" sz="1600"/>
              <a:t>scale, rotate </a:t>
            </a:r>
            <a:r>
              <a:rPr lang="en" sz="1600"/>
              <a:t>or </a:t>
            </a:r>
            <a:r>
              <a:rPr b="1" lang="en" sz="1600"/>
              <a:t>move </a:t>
            </a:r>
            <a:r>
              <a:rPr lang="en" sz="1600"/>
              <a:t>or it can be set to a </a:t>
            </a:r>
            <a:r>
              <a:rPr b="1" lang="en" sz="1600"/>
              <a:t>custom value</a:t>
            </a:r>
            <a:r>
              <a:rPr lang="en" sz="1600"/>
              <a:t> using LeanTween.value</a:t>
            </a:r>
            <a:endParaRPr baseline="30000"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-"/>
            </a:pPr>
            <a:r>
              <a:rPr b="1" lang="en" sz="1600">
                <a:solidFill>
                  <a:srgbClr val="F6B26B"/>
                </a:solidFill>
              </a:rPr>
              <a:t>gameObject</a:t>
            </a:r>
            <a:r>
              <a:rPr b="1" lang="en" sz="1600"/>
              <a:t> </a:t>
            </a:r>
            <a:r>
              <a:rPr lang="en" sz="1600"/>
              <a:t>is the gameObject you want to affect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-"/>
            </a:pPr>
            <a:r>
              <a:rPr b="1" lang="en" sz="1600">
                <a:solidFill>
                  <a:schemeClr val="accent3"/>
                </a:solidFill>
              </a:rPr>
              <a:t>destination</a:t>
            </a:r>
            <a:r>
              <a:rPr lang="en" sz="1600">
                <a:solidFill>
                  <a:schemeClr val="accent1"/>
                </a:solidFill>
              </a:rPr>
              <a:t> </a:t>
            </a:r>
            <a:r>
              <a:rPr lang="en" sz="1600"/>
              <a:t>corresponds to the property you chose and its final value</a:t>
            </a:r>
            <a:endParaRPr sz="16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ie. if you are using LeanTween.scale the result will be a </a:t>
            </a:r>
            <a:r>
              <a:rPr b="1" lang="en" sz="1100"/>
              <a:t>Vector3 (Vector2 for 2D) </a:t>
            </a:r>
            <a:r>
              <a:rPr lang="en" sz="1100"/>
              <a:t>whereas LeanTween.moveX will be a </a:t>
            </a:r>
            <a:r>
              <a:rPr b="1" lang="en" sz="1100"/>
              <a:t>float</a:t>
            </a:r>
            <a:endParaRPr b="1" sz="11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-"/>
            </a:pPr>
            <a:r>
              <a:rPr b="1" lang="en" sz="1600">
                <a:solidFill>
                  <a:srgbClr val="C27BA0"/>
                </a:solidFill>
              </a:rPr>
              <a:t>time</a:t>
            </a:r>
            <a:r>
              <a:rPr lang="en" sz="1600">
                <a:solidFill>
                  <a:srgbClr val="C27BA0"/>
                </a:solidFill>
              </a:rPr>
              <a:t> </a:t>
            </a:r>
            <a:r>
              <a:rPr lang="en" sz="1600"/>
              <a:t>is the time the tween takes, can be controlled via public variable</a:t>
            </a:r>
            <a:endParaRPr sz="1600"/>
          </a:p>
        </p:txBody>
      </p:sp>
      <p:sp>
        <p:nvSpPr>
          <p:cNvPr id="413" name="Google Shape;413;p39"/>
          <p:cNvSpPr/>
          <p:nvPr/>
        </p:nvSpPr>
        <p:spPr>
          <a:xfrm>
            <a:off x="1143422" y="1207214"/>
            <a:ext cx="6890100" cy="5439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0"/>
          <p:cNvSpPr txBox="1"/>
          <p:nvPr>
            <p:ph type="title"/>
          </p:nvPr>
        </p:nvSpPr>
        <p:spPr>
          <a:xfrm>
            <a:off x="311700" y="1106361"/>
            <a:ext cx="8520600" cy="6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00">
                <a:solidFill>
                  <a:schemeClr val="lt2"/>
                </a:solidFill>
              </a:rPr>
              <a:t>LeanTween.</a:t>
            </a:r>
            <a:r>
              <a:rPr lang="en" sz="2200">
                <a:solidFill>
                  <a:schemeClr val="lt2"/>
                </a:solidFill>
              </a:rPr>
              <a:t>[prop](...)</a:t>
            </a:r>
            <a:r>
              <a:rPr lang="en" sz="2200">
                <a:solidFill>
                  <a:schemeClr val="accent1"/>
                </a:solidFill>
              </a:rPr>
              <a:t>.setEase(LeanTweenType.</a:t>
            </a:r>
            <a:r>
              <a:rPr lang="en" sz="2200">
                <a:solidFill>
                  <a:srgbClr val="4A86E8"/>
                </a:solidFill>
              </a:rPr>
              <a:t>EASETYPE</a:t>
            </a:r>
            <a:r>
              <a:rPr lang="en" sz="2200">
                <a:solidFill>
                  <a:schemeClr val="accent1"/>
                </a:solidFill>
              </a:rPr>
              <a:t>)</a:t>
            </a:r>
            <a:endParaRPr sz="5200">
              <a:solidFill>
                <a:schemeClr val="accent1"/>
              </a:solidFill>
            </a:endParaRPr>
          </a:p>
        </p:txBody>
      </p:sp>
      <p:sp>
        <p:nvSpPr>
          <p:cNvPr id="419" name="Google Shape;419;p40"/>
          <p:cNvSpPr txBox="1"/>
          <p:nvPr>
            <p:ph type="title"/>
          </p:nvPr>
        </p:nvSpPr>
        <p:spPr>
          <a:xfrm>
            <a:off x="1606625" y="612611"/>
            <a:ext cx="5811300" cy="6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2820"/>
              <a:t>Adding </a:t>
            </a:r>
            <a:r>
              <a:rPr lang="en" sz="2820"/>
              <a:t>Easing/Extensions</a:t>
            </a:r>
            <a:r>
              <a:rPr b="0" lang="en" sz="2820"/>
              <a:t>:</a:t>
            </a:r>
            <a:endParaRPr b="1" sz="2820"/>
          </a:p>
        </p:txBody>
      </p:sp>
      <p:sp>
        <p:nvSpPr>
          <p:cNvPr id="420" name="Google Shape;420;p40"/>
          <p:cNvSpPr txBox="1"/>
          <p:nvPr>
            <p:ph type="title"/>
          </p:nvPr>
        </p:nvSpPr>
        <p:spPr>
          <a:xfrm>
            <a:off x="3468800" y="1637625"/>
            <a:ext cx="5363700" cy="5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>
                <a:solidFill>
                  <a:schemeClr val="accent1"/>
                </a:solidFill>
              </a:rPr>
              <a:t>.setLoopPingPong()</a:t>
            </a:r>
            <a:endParaRPr sz="5200">
              <a:solidFill>
                <a:schemeClr val="accent1"/>
              </a:solidFill>
            </a:endParaRPr>
          </a:p>
        </p:txBody>
      </p:sp>
      <p:sp>
        <p:nvSpPr>
          <p:cNvPr id="421" name="Google Shape;421;p40"/>
          <p:cNvSpPr txBox="1"/>
          <p:nvPr>
            <p:ph type="title"/>
          </p:nvPr>
        </p:nvSpPr>
        <p:spPr>
          <a:xfrm>
            <a:off x="3474375" y="2094225"/>
            <a:ext cx="5363700" cy="5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>
                <a:solidFill>
                  <a:schemeClr val="accent1"/>
                </a:solidFill>
              </a:rPr>
              <a:t>.setDelay(time)</a:t>
            </a:r>
            <a:endParaRPr sz="5200">
              <a:solidFill>
                <a:schemeClr val="accent1"/>
              </a:solidFill>
            </a:endParaRPr>
          </a:p>
        </p:txBody>
      </p:sp>
      <p:sp>
        <p:nvSpPr>
          <p:cNvPr id="422" name="Google Shape;422;p40"/>
          <p:cNvSpPr txBox="1"/>
          <p:nvPr>
            <p:ph idx="1" type="body"/>
          </p:nvPr>
        </p:nvSpPr>
        <p:spPr>
          <a:xfrm>
            <a:off x="311700" y="2922650"/>
            <a:ext cx="8520600" cy="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>
                <a:solidFill>
                  <a:schemeClr val="accent1"/>
                </a:solidFill>
              </a:rPr>
              <a:t>setEase</a:t>
            </a:r>
            <a:r>
              <a:rPr lang="en" sz="1600">
                <a:solidFill>
                  <a:schemeClr val="accent1"/>
                </a:solidFill>
              </a:rPr>
              <a:t> </a:t>
            </a:r>
            <a:r>
              <a:rPr lang="en" sz="1600"/>
              <a:t>uses all of the types previously discussed on </a:t>
            </a:r>
            <a:r>
              <a:rPr b="1" lang="en" sz="1600"/>
              <a:t>easings.net</a:t>
            </a:r>
            <a:r>
              <a:rPr lang="en" sz="1600"/>
              <a:t>, just don’t forget the LeanTweenType._____ prefix before the easetype</a:t>
            </a:r>
            <a:endParaRPr sz="1600"/>
          </a:p>
        </p:txBody>
      </p:sp>
      <p:sp>
        <p:nvSpPr>
          <p:cNvPr id="423" name="Google Shape;423;p40"/>
          <p:cNvSpPr txBox="1"/>
          <p:nvPr>
            <p:ph idx="1" type="body"/>
          </p:nvPr>
        </p:nvSpPr>
        <p:spPr>
          <a:xfrm>
            <a:off x="343825" y="3576350"/>
            <a:ext cx="8520600" cy="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>
                <a:solidFill>
                  <a:schemeClr val="accent1"/>
                </a:solidFill>
              </a:rPr>
              <a:t>setLoopPingPong</a:t>
            </a:r>
            <a:r>
              <a:rPr lang="en" sz="1600">
                <a:solidFill>
                  <a:schemeClr val="accent1"/>
                </a:solidFill>
              </a:rPr>
              <a:t> </a:t>
            </a:r>
            <a:r>
              <a:rPr lang="en" sz="1600"/>
              <a:t>makes the animation bounce back and forth between its start and end values (</a:t>
            </a:r>
            <a:r>
              <a:rPr b="1" lang="en" sz="1600"/>
              <a:t>setLoopClamp</a:t>
            </a:r>
            <a:r>
              <a:rPr lang="en" sz="1600"/>
              <a:t> will make it go back to the start like a cycle)</a:t>
            </a:r>
            <a:endParaRPr sz="1600"/>
          </a:p>
        </p:txBody>
      </p:sp>
      <p:sp>
        <p:nvSpPr>
          <p:cNvPr id="424" name="Google Shape;424;p40"/>
          <p:cNvSpPr txBox="1"/>
          <p:nvPr/>
        </p:nvSpPr>
        <p:spPr>
          <a:xfrm>
            <a:off x="343825" y="4230050"/>
            <a:ext cx="85206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-"/>
            </a:pPr>
            <a:r>
              <a:rPr b="1"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setDelay</a:t>
            </a:r>
            <a:r>
              <a:rPr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allows you to specify a delay for the start time which is useful for chaining multiple tweens together without a Coroutine </a:t>
            </a:r>
            <a:endParaRPr/>
          </a:p>
        </p:txBody>
      </p:sp>
      <p:sp>
        <p:nvSpPr>
          <p:cNvPr id="425" name="Google Shape;425;p40"/>
          <p:cNvSpPr txBox="1"/>
          <p:nvPr>
            <p:ph type="title"/>
          </p:nvPr>
        </p:nvSpPr>
        <p:spPr>
          <a:xfrm>
            <a:off x="3468800" y="2517750"/>
            <a:ext cx="3388500" cy="5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/>
              <a:t>.setIgnoreTimeScale(true) </a:t>
            </a:r>
            <a:endParaRPr sz="4311"/>
          </a:p>
        </p:txBody>
      </p:sp>
      <p:sp>
        <p:nvSpPr>
          <p:cNvPr id="426" name="Google Shape;426;p40"/>
          <p:cNvSpPr txBox="1"/>
          <p:nvPr/>
        </p:nvSpPr>
        <p:spPr>
          <a:xfrm>
            <a:off x="6545104" y="2527138"/>
            <a:ext cx="2287200" cy="5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11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*needed for all UIs since we set the timeScale to 0</a:t>
            </a:r>
            <a:endParaRPr b="1" sz="411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try it!</a:t>
            </a:r>
            <a:endParaRPr/>
          </a:p>
        </p:txBody>
      </p:sp>
      <p:sp>
        <p:nvSpPr>
          <p:cNvPr id="432" name="Google Shape;432;p41"/>
          <p:cNvSpPr txBox="1"/>
          <p:nvPr>
            <p:ph idx="1" type="body"/>
          </p:nvPr>
        </p:nvSpPr>
        <p:spPr>
          <a:xfrm>
            <a:off x="159300" y="1152475"/>
            <a:ext cx="441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One of the most fun ones is </a:t>
            </a:r>
            <a:r>
              <a:rPr b="1" lang="en"/>
              <a:t>easeOutBounce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Let’s try making our button bounce in when the UI is opened by adding this code to </a:t>
            </a:r>
            <a:r>
              <a:rPr b="1" lang="en"/>
              <a:t>PauseHandler</a:t>
            </a:r>
            <a:r>
              <a:rPr lang="en"/>
              <a:t>:</a:t>
            </a:r>
            <a:endParaRPr/>
          </a:p>
        </p:txBody>
      </p:sp>
      <p:pic>
        <p:nvPicPr>
          <p:cNvPr id="433" name="Google Shape;43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5300" y="3032250"/>
            <a:ext cx="1800650" cy="1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5425" y="2291776"/>
            <a:ext cx="3460249" cy="98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41"/>
          <p:cNvPicPr preferRelativeResize="0"/>
          <p:nvPr/>
        </p:nvPicPr>
        <p:blipFill rotWithShape="1">
          <a:blip r:embed="rId5">
            <a:alphaModFix/>
          </a:blip>
          <a:srcRect b="22348" l="0" r="0" t="0"/>
          <a:stretch/>
        </p:blipFill>
        <p:spPr>
          <a:xfrm>
            <a:off x="5085425" y="470125"/>
            <a:ext cx="3578799" cy="130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41"/>
          <p:cNvPicPr preferRelativeResize="0"/>
          <p:nvPr/>
        </p:nvPicPr>
        <p:blipFill rotWithShape="1">
          <a:blip r:embed="rId6">
            <a:alphaModFix/>
          </a:blip>
          <a:srcRect b="54853" l="0" r="0" t="0"/>
          <a:stretch/>
        </p:blipFill>
        <p:spPr>
          <a:xfrm>
            <a:off x="5040713" y="3877675"/>
            <a:ext cx="3549675" cy="62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146525" y="125575"/>
            <a:ext cx="8843100" cy="4879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" name="Google Shape;73;p15"/>
          <p:cNvCxnSpPr>
            <a:stCxn id="74" idx="2"/>
            <a:endCxn id="75" idx="0"/>
          </p:cNvCxnSpPr>
          <p:nvPr/>
        </p:nvCxnSpPr>
        <p:spPr>
          <a:xfrm rot="5400000">
            <a:off x="3054600" y="-65225"/>
            <a:ext cx="348600" cy="2686200"/>
          </a:xfrm>
          <a:prstGeom prst="curvedConnector3">
            <a:avLst>
              <a:gd fmla="val 4998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5"/>
          <p:cNvSpPr/>
          <p:nvPr/>
        </p:nvSpPr>
        <p:spPr>
          <a:xfrm>
            <a:off x="3450900" y="397075"/>
            <a:ext cx="2242200" cy="7065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>
            <p:ph type="title"/>
          </p:nvPr>
        </p:nvSpPr>
        <p:spPr>
          <a:xfrm>
            <a:off x="3660225" y="570350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973950" y="1452100"/>
            <a:ext cx="1823700" cy="5181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440775" y="2300725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>
            <p:ph type="title"/>
          </p:nvPr>
        </p:nvSpPr>
        <p:spPr>
          <a:xfrm>
            <a:off x="3660150" y="570325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" name="Google Shape;79;p15"/>
          <p:cNvSpPr txBox="1"/>
          <p:nvPr>
            <p:ph type="title"/>
          </p:nvPr>
        </p:nvSpPr>
        <p:spPr>
          <a:xfrm>
            <a:off x="1081950" y="1531150"/>
            <a:ext cx="1629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Display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Info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" name="Google Shape;80;p15"/>
          <p:cNvSpPr txBox="1"/>
          <p:nvPr>
            <p:ph type="title"/>
          </p:nvPr>
        </p:nvSpPr>
        <p:spPr>
          <a:xfrm>
            <a:off x="162525" y="2300725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Simple</a:t>
            </a:r>
            <a:endParaRPr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" name="Google Shape;81;p15"/>
          <p:cNvSpPr txBox="1"/>
          <p:nvPr>
            <p:ph type="title"/>
          </p:nvPr>
        </p:nvSpPr>
        <p:spPr>
          <a:xfrm>
            <a:off x="6357988" y="1531150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 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USEFUL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82;p15"/>
          <p:cNvCxnSpPr>
            <a:stCxn id="75" idx="2"/>
            <a:endCxn id="80" idx="0"/>
          </p:cNvCxnSpPr>
          <p:nvPr/>
        </p:nvCxnSpPr>
        <p:spPr>
          <a:xfrm rot="5400000">
            <a:off x="1314750" y="1729750"/>
            <a:ext cx="330600" cy="811500"/>
          </a:xfrm>
          <a:prstGeom prst="curvedConnector3">
            <a:avLst>
              <a:gd fmla="val 4998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3" name="Google Shape;83;p15"/>
          <p:cNvPicPr preferRelativeResize="0"/>
          <p:nvPr/>
        </p:nvPicPr>
        <p:blipFill>
          <a:blip r:embed="rId3">
            <a:alphaModFix amt="36000"/>
          </a:blip>
          <a:stretch>
            <a:fillRect/>
          </a:stretch>
        </p:blipFill>
        <p:spPr>
          <a:xfrm>
            <a:off x="4352550" y="2364590"/>
            <a:ext cx="4395875" cy="2472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7425" y="12"/>
            <a:ext cx="2242199" cy="209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6895" y="2364325"/>
            <a:ext cx="4397558" cy="2473575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rgbClr val="000000">
                <a:alpha val="44000"/>
              </a:srgbClr>
            </a:outerShdw>
          </a:effectLst>
        </p:spPr>
      </p:pic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775" y="2765276"/>
            <a:ext cx="3725312" cy="209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2"/>
          <p:cNvSpPr txBox="1"/>
          <p:nvPr>
            <p:ph type="title"/>
          </p:nvPr>
        </p:nvSpPr>
        <p:spPr>
          <a:xfrm>
            <a:off x="560100" y="1112400"/>
            <a:ext cx="8024100" cy="307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made a simple </a:t>
            </a:r>
            <a:r>
              <a:rPr b="1" lang="en"/>
              <a:t>UI!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55"/>
              <a:t>I’ve added some other </a:t>
            </a:r>
            <a:r>
              <a:rPr b="1" lang="en" sz="2455"/>
              <a:t>examples </a:t>
            </a:r>
            <a:r>
              <a:rPr lang="en" sz="2455"/>
              <a:t>for </a:t>
            </a:r>
            <a:r>
              <a:rPr b="1" lang="en" sz="2455"/>
              <a:t>inspiration</a:t>
            </a:r>
            <a:r>
              <a:rPr lang="en" sz="2455"/>
              <a:t>, feel free to look at the </a:t>
            </a:r>
            <a:r>
              <a:rPr b="1" lang="en" sz="2455"/>
              <a:t>scripts </a:t>
            </a:r>
            <a:r>
              <a:rPr lang="en" sz="2455"/>
              <a:t>and try them in your own menus</a:t>
            </a:r>
            <a:endParaRPr sz="2455"/>
          </a:p>
        </p:txBody>
      </p:sp>
      <p:sp>
        <p:nvSpPr>
          <p:cNvPr id="442" name="Google Shape;442;p42"/>
          <p:cNvSpPr/>
          <p:nvPr/>
        </p:nvSpPr>
        <p:spPr>
          <a:xfrm>
            <a:off x="146525" y="125575"/>
            <a:ext cx="8843100" cy="4879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Helpful</a:t>
            </a:r>
            <a:r>
              <a:rPr lang="en"/>
              <a:t> Inspiration</a:t>
            </a:r>
            <a:endParaRPr/>
          </a:p>
        </p:txBody>
      </p:sp>
      <p:pic>
        <p:nvPicPr>
          <p:cNvPr id="448" name="Google Shape;44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800" y="1017450"/>
            <a:ext cx="3129300" cy="19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43"/>
          <p:cNvSpPr txBox="1"/>
          <p:nvPr>
            <p:ph type="title"/>
          </p:nvPr>
        </p:nvSpPr>
        <p:spPr>
          <a:xfrm>
            <a:off x="3823425" y="474875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79">
                <a:solidFill>
                  <a:schemeClr val="accen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https://www.gameuidatabase.com/</a:t>
            </a:r>
            <a:endParaRPr sz="1979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0" name="Google Shape;450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3425" y="1017450"/>
            <a:ext cx="4392150" cy="3906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43"/>
          <p:cNvPicPr preferRelativeResize="0"/>
          <p:nvPr/>
        </p:nvPicPr>
        <p:blipFill rotWithShape="1">
          <a:blip r:embed="rId6">
            <a:alphaModFix/>
          </a:blip>
          <a:srcRect b="19839" l="0" r="0" t="0"/>
          <a:stretch/>
        </p:blipFill>
        <p:spPr>
          <a:xfrm>
            <a:off x="555725" y="2341024"/>
            <a:ext cx="2820199" cy="2189876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43"/>
          <p:cNvSpPr txBox="1"/>
          <p:nvPr>
            <p:ph type="title"/>
          </p:nvPr>
        </p:nvSpPr>
        <p:spPr>
          <a:xfrm>
            <a:off x="190408" y="4530900"/>
            <a:ext cx="37431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52972"/>
              <a:buNone/>
            </a:pPr>
            <a:r>
              <a:rPr b="0" lang="en" sz="1682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Find UI reference from over</a:t>
            </a:r>
            <a:r>
              <a:rPr lang="en" sz="1682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1000 games</a:t>
            </a:r>
            <a:endParaRPr sz="1682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/>
          <p:nvPr/>
        </p:nvSpPr>
        <p:spPr>
          <a:xfrm>
            <a:off x="146525" y="125575"/>
            <a:ext cx="8843100" cy="4879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16"/>
          <p:cNvCxnSpPr>
            <a:stCxn id="93" idx="2"/>
            <a:endCxn id="94" idx="0"/>
          </p:cNvCxnSpPr>
          <p:nvPr/>
        </p:nvCxnSpPr>
        <p:spPr>
          <a:xfrm rot="5400000">
            <a:off x="3054600" y="-65225"/>
            <a:ext cx="348600" cy="2686200"/>
          </a:xfrm>
          <a:prstGeom prst="curvedConnector3">
            <a:avLst>
              <a:gd fmla="val 4998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" name="Google Shape;93;p16"/>
          <p:cNvSpPr/>
          <p:nvPr/>
        </p:nvSpPr>
        <p:spPr>
          <a:xfrm>
            <a:off x="3450900" y="397075"/>
            <a:ext cx="2242200" cy="7065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 txBox="1"/>
          <p:nvPr>
            <p:ph type="title"/>
          </p:nvPr>
        </p:nvSpPr>
        <p:spPr>
          <a:xfrm>
            <a:off x="3660225" y="570350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973950" y="1452100"/>
            <a:ext cx="1823700" cy="5181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440775" y="2300725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2063625" y="2300725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3660150" y="570325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6"/>
          <p:cNvSpPr txBox="1"/>
          <p:nvPr>
            <p:ph type="title"/>
          </p:nvPr>
        </p:nvSpPr>
        <p:spPr>
          <a:xfrm>
            <a:off x="1081950" y="1531150"/>
            <a:ext cx="1629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Display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Info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16"/>
          <p:cNvSpPr txBox="1"/>
          <p:nvPr>
            <p:ph type="title"/>
          </p:nvPr>
        </p:nvSpPr>
        <p:spPr>
          <a:xfrm>
            <a:off x="533000" y="2300725"/>
            <a:ext cx="1083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Simple</a:t>
            </a:r>
            <a:endParaRPr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16"/>
          <p:cNvSpPr txBox="1"/>
          <p:nvPr>
            <p:ph type="title"/>
          </p:nvPr>
        </p:nvSpPr>
        <p:spPr>
          <a:xfrm>
            <a:off x="1760238" y="2300725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Complex</a:t>
            </a:r>
            <a:endParaRPr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2" name="Google Shape;102;p16"/>
          <p:cNvCxnSpPr>
            <a:stCxn id="94" idx="2"/>
            <a:endCxn id="100" idx="0"/>
          </p:cNvCxnSpPr>
          <p:nvPr/>
        </p:nvCxnSpPr>
        <p:spPr>
          <a:xfrm rot="5400000">
            <a:off x="1314900" y="1729900"/>
            <a:ext cx="330600" cy="811200"/>
          </a:xfrm>
          <a:prstGeom prst="curvedConnector3">
            <a:avLst>
              <a:gd fmla="val 4998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6"/>
          <p:cNvCxnSpPr>
            <a:stCxn id="94" idx="2"/>
            <a:endCxn id="101" idx="0"/>
          </p:cNvCxnSpPr>
          <p:nvPr/>
        </p:nvCxnSpPr>
        <p:spPr>
          <a:xfrm flipH="1" rot="-5400000">
            <a:off x="2113650" y="1742350"/>
            <a:ext cx="330600" cy="786300"/>
          </a:xfrm>
          <a:prstGeom prst="curvedConnector3">
            <a:avLst>
              <a:gd fmla="val 4998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4" name="Google Shape;104;p16"/>
          <p:cNvPicPr preferRelativeResize="0"/>
          <p:nvPr/>
        </p:nvPicPr>
        <p:blipFill rotWithShape="1">
          <a:blip r:embed="rId3">
            <a:alphaModFix/>
          </a:blip>
          <a:srcRect b="0" l="0" r="0" t="72013"/>
          <a:stretch/>
        </p:blipFill>
        <p:spPr>
          <a:xfrm>
            <a:off x="6141780" y="204889"/>
            <a:ext cx="2714227" cy="518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114" y="2844950"/>
            <a:ext cx="3592301" cy="20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4">
            <a:alphaModFix amt="25000"/>
          </a:blip>
          <a:stretch>
            <a:fillRect/>
          </a:stretch>
        </p:blipFill>
        <p:spPr>
          <a:xfrm>
            <a:off x="4358328" y="2407075"/>
            <a:ext cx="4370750" cy="245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8025" y="2322150"/>
            <a:ext cx="4401773" cy="24760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28575">
              <a:srgbClr val="000000">
                <a:alpha val="45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/>
          <p:nvPr/>
        </p:nvSpPr>
        <p:spPr>
          <a:xfrm>
            <a:off x="146525" y="125575"/>
            <a:ext cx="8843100" cy="4879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" name="Google Shape;113;p17"/>
          <p:cNvCxnSpPr>
            <a:stCxn id="114" idx="2"/>
            <a:endCxn id="115" idx="0"/>
          </p:cNvCxnSpPr>
          <p:nvPr/>
        </p:nvCxnSpPr>
        <p:spPr>
          <a:xfrm rot="5400000">
            <a:off x="3054600" y="-65225"/>
            <a:ext cx="348600" cy="2686200"/>
          </a:xfrm>
          <a:prstGeom prst="curvedConnector3">
            <a:avLst>
              <a:gd fmla="val 4998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7"/>
          <p:cNvSpPr/>
          <p:nvPr/>
        </p:nvSpPr>
        <p:spPr>
          <a:xfrm>
            <a:off x="3450900" y="397075"/>
            <a:ext cx="2242200" cy="7065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 txBox="1"/>
          <p:nvPr>
            <p:ph type="title"/>
          </p:nvPr>
        </p:nvSpPr>
        <p:spPr>
          <a:xfrm>
            <a:off x="3660225" y="570350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Google Shape;115;p17"/>
          <p:cNvSpPr/>
          <p:nvPr/>
        </p:nvSpPr>
        <p:spPr>
          <a:xfrm>
            <a:off x="973950" y="1452100"/>
            <a:ext cx="1823700" cy="5181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/>
          <p:nvPr/>
        </p:nvSpPr>
        <p:spPr>
          <a:xfrm>
            <a:off x="440775" y="2300725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7"/>
          <p:cNvSpPr/>
          <p:nvPr/>
        </p:nvSpPr>
        <p:spPr>
          <a:xfrm>
            <a:off x="2063625" y="2300725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 txBox="1"/>
          <p:nvPr>
            <p:ph type="title"/>
          </p:nvPr>
        </p:nvSpPr>
        <p:spPr>
          <a:xfrm>
            <a:off x="3660150" y="570325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Google Shape;120;p17"/>
          <p:cNvSpPr txBox="1"/>
          <p:nvPr>
            <p:ph type="title"/>
          </p:nvPr>
        </p:nvSpPr>
        <p:spPr>
          <a:xfrm>
            <a:off x="1081950" y="1531150"/>
            <a:ext cx="1629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Display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Info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7"/>
          <p:cNvSpPr txBox="1"/>
          <p:nvPr>
            <p:ph type="title"/>
          </p:nvPr>
        </p:nvSpPr>
        <p:spPr>
          <a:xfrm>
            <a:off x="611175" y="2300725"/>
            <a:ext cx="9264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Simple</a:t>
            </a:r>
            <a:endParaRPr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p17"/>
          <p:cNvSpPr txBox="1"/>
          <p:nvPr>
            <p:ph type="title"/>
          </p:nvPr>
        </p:nvSpPr>
        <p:spPr>
          <a:xfrm>
            <a:off x="2005675" y="2300725"/>
            <a:ext cx="13332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Complex</a:t>
            </a:r>
            <a:endParaRPr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3" name="Google Shape;123;p17"/>
          <p:cNvCxnSpPr>
            <a:stCxn id="115" idx="2"/>
            <a:endCxn id="121" idx="0"/>
          </p:cNvCxnSpPr>
          <p:nvPr/>
        </p:nvCxnSpPr>
        <p:spPr>
          <a:xfrm rot="5400000">
            <a:off x="1314750" y="1729750"/>
            <a:ext cx="330600" cy="811500"/>
          </a:xfrm>
          <a:prstGeom prst="curvedConnector3">
            <a:avLst>
              <a:gd fmla="val 4998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17"/>
          <p:cNvCxnSpPr>
            <a:stCxn id="115" idx="2"/>
            <a:endCxn id="122" idx="0"/>
          </p:cNvCxnSpPr>
          <p:nvPr/>
        </p:nvCxnSpPr>
        <p:spPr>
          <a:xfrm flipH="1" rot="-5400000">
            <a:off x="2113800" y="1742200"/>
            <a:ext cx="330600" cy="786600"/>
          </a:xfrm>
          <a:prstGeom prst="curvedConnector3">
            <a:avLst>
              <a:gd fmla="val 4998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" name="Google Shape;125;p17"/>
          <p:cNvCxnSpPr>
            <a:stCxn id="115" idx="2"/>
          </p:cNvCxnSpPr>
          <p:nvPr/>
        </p:nvCxnSpPr>
        <p:spPr>
          <a:xfrm rot="5400000">
            <a:off x="1380900" y="2472100"/>
            <a:ext cx="1006800" cy="3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26" name="Google Shape;126;p17"/>
          <p:cNvSpPr/>
          <p:nvPr/>
        </p:nvSpPr>
        <p:spPr>
          <a:xfrm>
            <a:off x="1250700" y="2991250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 txBox="1"/>
          <p:nvPr>
            <p:ph type="title"/>
          </p:nvPr>
        </p:nvSpPr>
        <p:spPr>
          <a:xfrm>
            <a:off x="1202075" y="2991250"/>
            <a:ext cx="1388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ABSURD</a:t>
            </a:r>
            <a:endParaRPr i="1"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8" name="Google Shape;12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6975" y="1891149"/>
            <a:ext cx="4533577" cy="28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3100" y="125575"/>
            <a:ext cx="3206533" cy="1803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 txBox="1"/>
          <p:nvPr/>
        </p:nvSpPr>
        <p:spPr>
          <a:xfrm rot="864421">
            <a:off x="4572060" y="2398285"/>
            <a:ext cx="449743" cy="8465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?</a:t>
            </a:r>
            <a:endParaRPr sz="4300">
              <a:solidFill>
                <a:schemeClr val="dk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31" name="Google Shape;131;p17"/>
          <p:cNvSpPr txBox="1"/>
          <p:nvPr/>
        </p:nvSpPr>
        <p:spPr>
          <a:xfrm rot="-776686">
            <a:off x="7437372" y="3799089"/>
            <a:ext cx="775406" cy="846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??</a:t>
            </a:r>
            <a:endParaRPr sz="4300">
              <a:solidFill>
                <a:schemeClr val="dk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32" name="Google Shape;132;p17"/>
          <p:cNvSpPr txBox="1"/>
          <p:nvPr/>
        </p:nvSpPr>
        <p:spPr>
          <a:xfrm rot="1368318">
            <a:off x="3403419" y="3903977"/>
            <a:ext cx="1176468" cy="12004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??</a:t>
            </a:r>
            <a:endParaRPr sz="6600">
              <a:solidFill>
                <a:schemeClr val="dk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 rot="-1001031">
            <a:off x="7165330" y="1715749"/>
            <a:ext cx="1176632" cy="10311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??</a:t>
            </a:r>
            <a:endParaRPr sz="5500">
              <a:solidFill>
                <a:schemeClr val="dk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 rot="-914140">
            <a:off x="3715510" y="1896458"/>
            <a:ext cx="775144" cy="7080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?</a:t>
            </a:r>
            <a:endParaRPr sz="3400">
              <a:solidFill>
                <a:schemeClr val="dk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/>
          <p:nvPr/>
        </p:nvSpPr>
        <p:spPr>
          <a:xfrm>
            <a:off x="0" y="3111850"/>
            <a:ext cx="9144000" cy="203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146525" y="125575"/>
            <a:ext cx="8843100" cy="4879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146525" y="125575"/>
            <a:ext cx="8843100" cy="3026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42" name="Google Shape;142;p18"/>
          <p:cNvPicPr preferRelativeResize="0"/>
          <p:nvPr/>
        </p:nvPicPr>
        <p:blipFill rotWithShape="1">
          <a:blip r:embed="rId3">
            <a:alphaModFix/>
          </a:blip>
          <a:srcRect b="0" l="-470" r="469" t="0"/>
          <a:stretch/>
        </p:blipFill>
        <p:spPr>
          <a:xfrm>
            <a:off x="263327" y="3353346"/>
            <a:ext cx="2737348" cy="1538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3" name="Google Shape;143;p18"/>
          <p:cNvCxnSpPr>
            <a:stCxn id="144" idx="2"/>
            <a:endCxn id="145" idx="0"/>
          </p:cNvCxnSpPr>
          <p:nvPr/>
        </p:nvCxnSpPr>
        <p:spPr>
          <a:xfrm rot="5400000">
            <a:off x="3792838" y="1913650"/>
            <a:ext cx="807000" cy="762000"/>
          </a:xfrm>
          <a:prstGeom prst="curvedConnector3">
            <a:avLst>
              <a:gd fmla="val 50005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8"/>
          <p:cNvCxnSpPr>
            <a:stCxn id="147" idx="2"/>
            <a:endCxn id="148" idx="0"/>
          </p:cNvCxnSpPr>
          <p:nvPr/>
        </p:nvCxnSpPr>
        <p:spPr>
          <a:xfrm rot="5400000">
            <a:off x="3054600" y="-65225"/>
            <a:ext cx="348600" cy="2686200"/>
          </a:xfrm>
          <a:prstGeom prst="curvedConnector3">
            <a:avLst>
              <a:gd fmla="val 4998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8"/>
          <p:cNvCxnSpPr>
            <a:stCxn id="147" idx="2"/>
            <a:endCxn id="150" idx="0"/>
          </p:cNvCxnSpPr>
          <p:nvPr/>
        </p:nvCxnSpPr>
        <p:spPr>
          <a:xfrm flipH="1" rot="-5400000">
            <a:off x="4398000" y="1277575"/>
            <a:ext cx="348600" cy="600"/>
          </a:xfrm>
          <a:prstGeom prst="curvedConnector3">
            <a:avLst>
              <a:gd fmla="val 4998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18"/>
          <p:cNvSpPr/>
          <p:nvPr/>
        </p:nvSpPr>
        <p:spPr>
          <a:xfrm>
            <a:off x="3450900" y="397075"/>
            <a:ext cx="2242200" cy="7065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 txBox="1"/>
          <p:nvPr>
            <p:ph type="title"/>
          </p:nvPr>
        </p:nvSpPr>
        <p:spPr>
          <a:xfrm>
            <a:off x="3660225" y="570350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8"/>
          <p:cNvSpPr/>
          <p:nvPr/>
        </p:nvSpPr>
        <p:spPr>
          <a:xfrm>
            <a:off x="973950" y="1452100"/>
            <a:ext cx="1823700" cy="518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3660150" y="1452100"/>
            <a:ext cx="1823700" cy="5181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440775" y="2300725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2063625" y="2300725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 txBox="1"/>
          <p:nvPr>
            <p:ph type="title"/>
          </p:nvPr>
        </p:nvSpPr>
        <p:spPr>
          <a:xfrm>
            <a:off x="3660150" y="570325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8"/>
          <p:cNvSpPr txBox="1"/>
          <p:nvPr>
            <p:ph type="title"/>
          </p:nvPr>
        </p:nvSpPr>
        <p:spPr>
          <a:xfrm>
            <a:off x="1081950" y="1531150"/>
            <a:ext cx="1629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Display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Info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18"/>
          <p:cNvSpPr txBox="1"/>
          <p:nvPr>
            <p:ph type="title"/>
          </p:nvPr>
        </p:nvSpPr>
        <p:spPr>
          <a:xfrm>
            <a:off x="598475" y="2300725"/>
            <a:ext cx="9519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Simple</a:t>
            </a:r>
            <a:endParaRPr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2075375" y="2300725"/>
            <a:ext cx="11934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Complex</a:t>
            </a:r>
            <a:endParaRPr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18"/>
          <p:cNvSpPr txBox="1"/>
          <p:nvPr>
            <p:ph type="title"/>
          </p:nvPr>
        </p:nvSpPr>
        <p:spPr>
          <a:xfrm>
            <a:off x="3665488" y="1531150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Useful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8" name="Google Shape;158;p18"/>
          <p:cNvCxnSpPr>
            <a:stCxn id="148" idx="2"/>
            <a:endCxn id="156" idx="0"/>
          </p:cNvCxnSpPr>
          <p:nvPr/>
        </p:nvCxnSpPr>
        <p:spPr>
          <a:xfrm rot="5400000">
            <a:off x="1314750" y="1729750"/>
            <a:ext cx="330600" cy="811500"/>
          </a:xfrm>
          <a:prstGeom prst="curvedConnector3">
            <a:avLst>
              <a:gd fmla="val 4998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18"/>
          <p:cNvCxnSpPr>
            <a:stCxn id="148" idx="2"/>
            <a:endCxn id="157" idx="0"/>
          </p:cNvCxnSpPr>
          <p:nvPr/>
        </p:nvCxnSpPr>
        <p:spPr>
          <a:xfrm flipH="1" rot="-5400000">
            <a:off x="2113650" y="1742350"/>
            <a:ext cx="330600" cy="786300"/>
          </a:xfrm>
          <a:prstGeom prst="curvedConnector3">
            <a:avLst>
              <a:gd fmla="val 4998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18"/>
          <p:cNvSpPr/>
          <p:nvPr/>
        </p:nvSpPr>
        <p:spPr>
          <a:xfrm>
            <a:off x="3159850" y="2690096"/>
            <a:ext cx="1311000" cy="372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 txBox="1"/>
          <p:nvPr>
            <p:ph type="title"/>
          </p:nvPr>
        </p:nvSpPr>
        <p:spPr>
          <a:xfrm>
            <a:off x="3089226" y="2698236"/>
            <a:ext cx="14523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4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Pause Menu</a:t>
            </a:r>
            <a:endParaRPr sz="14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1" name="Google Shape;16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0000" y="3347850"/>
            <a:ext cx="2796150" cy="157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2086" y="3359425"/>
            <a:ext cx="2735450" cy="153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/>
          <p:nvPr/>
        </p:nvSpPr>
        <p:spPr>
          <a:xfrm>
            <a:off x="0" y="3111850"/>
            <a:ext cx="9144000" cy="203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9"/>
          <p:cNvSpPr/>
          <p:nvPr/>
        </p:nvSpPr>
        <p:spPr>
          <a:xfrm>
            <a:off x="146525" y="125575"/>
            <a:ext cx="8843100" cy="4879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69" name="Google Shape;169;p19"/>
          <p:cNvSpPr/>
          <p:nvPr/>
        </p:nvSpPr>
        <p:spPr>
          <a:xfrm>
            <a:off x="146525" y="125575"/>
            <a:ext cx="8843100" cy="3016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7648" y="3223100"/>
            <a:ext cx="2995701" cy="16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727" y="3206475"/>
            <a:ext cx="2977901" cy="16750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2" name="Google Shape;172;p19"/>
          <p:cNvCxnSpPr>
            <a:stCxn id="173" idx="2"/>
            <a:endCxn id="174" idx="0"/>
          </p:cNvCxnSpPr>
          <p:nvPr/>
        </p:nvCxnSpPr>
        <p:spPr>
          <a:xfrm flipH="1" rot="-5400000">
            <a:off x="4528300" y="1940200"/>
            <a:ext cx="809100" cy="711000"/>
          </a:xfrm>
          <a:prstGeom prst="curvedConnector3">
            <a:avLst>
              <a:gd fmla="val 49994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19"/>
          <p:cNvCxnSpPr>
            <a:stCxn id="173" idx="2"/>
            <a:endCxn id="176" idx="0"/>
          </p:cNvCxnSpPr>
          <p:nvPr/>
        </p:nvCxnSpPr>
        <p:spPr>
          <a:xfrm rot="5400000">
            <a:off x="3791800" y="1914700"/>
            <a:ext cx="809100" cy="762000"/>
          </a:xfrm>
          <a:prstGeom prst="curvedConnector3">
            <a:avLst>
              <a:gd fmla="val 49994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19"/>
          <p:cNvCxnSpPr>
            <a:stCxn id="178" idx="2"/>
            <a:endCxn id="179" idx="0"/>
          </p:cNvCxnSpPr>
          <p:nvPr/>
        </p:nvCxnSpPr>
        <p:spPr>
          <a:xfrm rot="5400000">
            <a:off x="3054600" y="-65225"/>
            <a:ext cx="348600" cy="2686200"/>
          </a:xfrm>
          <a:prstGeom prst="curvedConnector3">
            <a:avLst>
              <a:gd fmla="val 4998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19"/>
          <p:cNvCxnSpPr>
            <a:stCxn id="178" idx="2"/>
            <a:endCxn id="181" idx="0"/>
          </p:cNvCxnSpPr>
          <p:nvPr/>
        </p:nvCxnSpPr>
        <p:spPr>
          <a:xfrm flipH="1" rot="-5400000">
            <a:off x="4398000" y="1277575"/>
            <a:ext cx="348600" cy="600"/>
          </a:xfrm>
          <a:prstGeom prst="curvedConnector3">
            <a:avLst>
              <a:gd fmla="val 4998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" name="Google Shape;178;p19"/>
          <p:cNvSpPr/>
          <p:nvPr/>
        </p:nvSpPr>
        <p:spPr>
          <a:xfrm>
            <a:off x="3450900" y="397075"/>
            <a:ext cx="2242200" cy="7065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 txBox="1"/>
          <p:nvPr>
            <p:ph type="title"/>
          </p:nvPr>
        </p:nvSpPr>
        <p:spPr>
          <a:xfrm>
            <a:off x="3660225" y="570350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973950" y="1452100"/>
            <a:ext cx="1823700" cy="518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3660150" y="1452100"/>
            <a:ext cx="1823700" cy="5181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9"/>
          <p:cNvSpPr/>
          <p:nvPr/>
        </p:nvSpPr>
        <p:spPr>
          <a:xfrm>
            <a:off x="440775" y="2300725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/>
          <p:nvPr/>
        </p:nvSpPr>
        <p:spPr>
          <a:xfrm>
            <a:off x="2063625" y="2300725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 txBox="1"/>
          <p:nvPr>
            <p:ph type="title"/>
          </p:nvPr>
        </p:nvSpPr>
        <p:spPr>
          <a:xfrm>
            <a:off x="3660150" y="570325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9"/>
          <p:cNvSpPr txBox="1"/>
          <p:nvPr>
            <p:ph type="title"/>
          </p:nvPr>
        </p:nvSpPr>
        <p:spPr>
          <a:xfrm>
            <a:off x="1081950" y="1531150"/>
            <a:ext cx="1629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Display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Info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19"/>
          <p:cNvSpPr txBox="1"/>
          <p:nvPr>
            <p:ph type="title"/>
          </p:nvPr>
        </p:nvSpPr>
        <p:spPr>
          <a:xfrm>
            <a:off x="598475" y="2300725"/>
            <a:ext cx="9519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Simple</a:t>
            </a:r>
            <a:endParaRPr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19"/>
          <p:cNvSpPr txBox="1"/>
          <p:nvPr>
            <p:ph type="title"/>
          </p:nvPr>
        </p:nvSpPr>
        <p:spPr>
          <a:xfrm>
            <a:off x="2075375" y="2300725"/>
            <a:ext cx="11934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Complex</a:t>
            </a:r>
            <a:endParaRPr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19"/>
          <p:cNvSpPr txBox="1"/>
          <p:nvPr>
            <p:ph type="title"/>
          </p:nvPr>
        </p:nvSpPr>
        <p:spPr>
          <a:xfrm>
            <a:off x="3526600" y="1531150"/>
            <a:ext cx="21015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Interactive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9" name="Google Shape;189;p19"/>
          <p:cNvCxnSpPr>
            <a:stCxn id="179" idx="2"/>
            <a:endCxn id="187" idx="0"/>
          </p:cNvCxnSpPr>
          <p:nvPr/>
        </p:nvCxnSpPr>
        <p:spPr>
          <a:xfrm rot="5400000">
            <a:off x="1314750" y="1729750"/>
            <a:ext cx="330600" cy="811500"/>
          </a:xfrm>
          <a:prstGeom prst="curvedConnector3">
            <a:avLst>
              <a:gd fmla="val 4998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19"/>
          <p:cNvCxnSpPr>
            <a:stCxn id="179" idx="2"/>
            <a:endCxn id="188" idx="0"/>
          </p:cNvCxnSpPr>
          <p:nvPr/>
        </p:nvCxnSpPr>
        <p:spPr>
          <a:xfrm flipH="1" rot="-5400000">
            <a:off x="2113650" y="1742350"/>
            <a:ext cx="330600" cy="786300"/>
          </a:xfrm>
          <a:prstGeom prst="curvedConnector3">
            <a:avLst>
              <a:gd fmla="val 4998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19"/>
          <p:cNvSpPr/>
          <p:nvPr/>
        </p:nvSpPr>
        <p:spPr>
          <a:xfrm>
            <a:off x="3159850" y="2694000"/>
            <a:ext cx="1311000" cy="3723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9"/>
          <p:cNvSpPr txBox="1"/>
          <p:nvPr>
            <p:ph type="title"/>
          </p:nvPr>
        </p:nvSpPr>
        <p:spPr>
          <a:xfrm>
            <a:off x="3226175" y="2700150"/>
            <a:ext cx="11784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4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Pause Menu</a:t>
            </a:r>
            <a:endParaRPr sz="14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2" name="Google Shape;19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2726" y="3204225"/>
            <a:ext cx="2297050" cy="172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9"/>
          <p:cNvSpPr/>
          <p:nvPr/>
        </p:nvSpPr>
        <p:spPr>
          <a:xfrm>
            <a:off x="4632875" y="2694000"/>
            <a:ext cx="1311000" cy="372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 txBox="1"/>
          <p:nvPr>
            <p:ph type="title"/>
          </p:nvPr>
        </p:nvSpPr>
        <p:spPr>
          <a:xfrm>
            <a:off x="4811750" y="2700150"/>
            <a:ext cx="9531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7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Battles</a:t>
            </a:r>
            <a:endParaRPr sz="17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/>
          <p:nvPr/>
        </p:nvSpPr>
        <p:spPr>
          <a:xfrm>
            <a:off x="0" y="3111850"/>
            <a:ext cx="9144000" cy="203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0"/>
          <p:cNvSpPr/>
          <p:nvPr/>
        </p:nvSpPr>
        <p:spPr>
          <a:xfrm>
            <a:off x="146525" y="125575"/>
            <a:ext cx="8843100" cy="4879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00" name="Google Shape;200;p20"/>
          <p:cNvSpPr/>
          <p:nvPr/>
        </p:nvSpPr>
        <p:spPr>
          <a:xfrm>
            <a:off x="146525" y="125575"/>
            <a:ext cx="8843100" cy="3026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cxnSp>
        <p:nvCxnSpPr>
          <p:cNvPr id="201" name="Google Shape;201;p20"/>
          <p:cNvCxnSpPr>
            <a:stCxn id="202" idx="2"/>
            <a:endCxn id="203" idx="0"/>
          </p:cNvCxnSpPr>
          <p:nvPr/>
        </p:nvCxnSpPr>
        <p:spPr>
          <a:xfrm flipH="1" rot="-5400000">
            <a:off x="4528325" y="1940200"/>
            <a:ext cx="809100" cy="711000"/>
          </a:xfrm>
          <a:prstGeom prst="curvedConnector3">
            <a:avLst>
              <a:gd fmla="val 49994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20"/>
          <p:cNvCxnSpPr>
            <a:stCxn id="202" idx="2"/>
            <a:endCxn id="205" idx="0"/>
          </p:cNvCxnSpPr>
          <p:nvPr/>
        </p:nvCxnSpPr>
        <p:spPr>
          <a:xfrm rot="5400000">
            <a:off x="3791825" y="1914700"/>
            <a:ext cx="809100" cy="762000"/>
          </a:xfrm>
          <a:prstGeom prst="curvedConnector3">
            <a:avLst>
              <a:gd fmla="val 49994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20"/>
          <p:cNvCxnSpPr>
            <a:stCxn id="207" idx="2"/>
            <a:endCxn id="208" idx="0"/>
          </p:cNvCxnSpPr>
          <p:nvPr/>
        </p:nvCxnSpPr>
        <p:spPr>
          <a:xfrm rot="5400000">
            <a:off x="3054600" y="-65225"/>
            <a:ext cx="348600" cy="2686200"/>
          </a:xfrm>
          <a:prstGeom prst="curvedConnector3">
            <a:avLst>
              <a:gd fmla="val 4998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20"/>
          <p:cNvCxnSpPr>
            <a:stCxn id="207" idx="2"/>
            <a:endCxn id="210" idx="0"/>
          </p:cNvCxnSpPr>
          <p:nvPr/>
        </p:nvCxnSpPr>
        <p:spPr>
          <a:xfrm flipH="1" rot="-5400000">
            <a:off x="4398000" y="1277575"/>
            <a:ext cx="348600" cy="600"/>
          </a:xfrm>
          <a:prstGeom prst="curvedConnector3">
            <a:avLst>
              <a:gd fmla="val 4998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20"/>
          <p:cNvSpPr/>
          <p:nvPr/>
        </p:nvSpPr>
        <p:spPr>
          <a:xfrm>
            <a:off x="3450900" y="397075"/>
            <a:ext cx="2242200" cy="7065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0"/>
          <p:cNvSpPr txBox="1"/>
          <p:nvPr>
            <p:ph type="title"/>
          </p:nvPr>
        </p:nvSpPr>
        <p:spPr>
          <a:xfrm>
            <a:off x="3660225" y="570350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0"/>
          <p:cNvSpPr/>
          <p:nvPr/>
        </p:nvSpPr>
        <p:spPr>
          <a:xfrm>
            <a:off x="973950" y="1452100"/>
            <a:ext cx="1823700" cy="518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0"/>
          <p:cNvSpPr/>
          <p:nvPr/>
        </p:nvSpPr>
        <p:spPr>
          <a:xfrm>
            <a:off x="3660150" y="1452100"/>
            <a:ext cx="1823700" cy="518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0"/>
          <p:cNvSpPr/>
          <p:nvPr/>
        </p:nvSpPr>
        <p:spPr>
          <a:xfrm>
            <a:off x="440775" y="2300725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0"/>
          <p:cNvSpPr/>
          <p:nvPr/>
        </p:nvSpPr>
        <p:spPr>
          <a:xfrm>
            <a:off x="2063625" y="2300725"/>
            <a:ext cx="1267200" cy="360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"/>
          <p:cNvSpPr txBox="1"/>
          <p:nvPr>
            <p:ph type="title"/>
          </p:nvPr>
        </p:nvSpPr>
        <p:spPr>
          <a:xfrm>
            <a:off x="3660150" y="570325"/>
            <a:ext cx="1823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use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0"/>
          <p:cNvSpPr txBox="1"/>
          <p:nvPr>
            <p:ph type="title"/>
          </p:nvPr>
        </p:nvSpPr>
        <p:spPr>
          <a:xfrm>
            <a:off x="1081950" y="1531150"/>
            <a:ext cx="1629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Display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Info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0"/>
          <p:cNvSpPr txBox="1"/>
          <p:nvPr>
            <p:ph type="title"/>
          </p:nvPr>
        </p:nvSpPr>
        <p:spPr>
          <a:xfrm>
            <a:off x="598475" y="2300725"/>
            <a:ext cx="9519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Simple</a:t>
            </a:r>
            <a:endParaRPr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0"/>
          <p:cNvSpPr txBox="1"/>
          <p:nvPr>
            <p:ph type="title"/>
          </p:nvPr>
        </p:nvSpPr>
        <p:spPr>
          <a:xfrm>
            <a:off x="2075375" y="2300725"/>
            <a:ext cx="11934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Complex</a:t>
            </a:r>
            <a:endParaRPr sz="18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20"/>
          <p:cNvSpPr txBox="1"/>
          <p:nvPr>
            <p:ph type="title"/>
          </p:nvPr>
        </p:nvSpPr>
        <p:spPr>
          <a:xfrm>
            <a:off x="3736025" y="1531150"/>
            <a:ext cx="1682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Interactive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8" name="Google Shape;218;p20"/>
          <p:cNvCxnSpPr>
            <a:stCxn id="208" idx="2"/>
            <a:endCxn id="216" idx="0"/>
          </p:cNvCxnSpPr>
          <p:nvPr/>
        </p:nvCxnSpPr>
        <p:spPr>
          <a:xfrm rot="5400000">
            <a:off x="1314750" y="1729750"/>
            <a:ext cx="330600" cy="811500"/>
          </a:xfrm>
          <a:prstGeom prst="curvedConnector3">
            <a:avLst>
              <a:gd fmla="val 4998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20"/>
          <p:cNvCxnSpPr>
            <a:stCxn id="208" idx="2"/>
            <a:endCxn id="217" idx="0"/>
          </p:cNvCxnSpPr>
          <p:nvPr/>
        </p:nvCxnSpPr>
        <p:spPr>
          <a:xfrm flipH="1" rot="-5400000">
            <a:off x="2113650" y="1742350"/>
            <a:ext cx="330600" cy="786300"/>
          </a:xfrm>
          <a:prstGeom prst="curvedConnector3">
            <a:avLst>
              <a:gd fmla="val 4998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0" name="Google Shape;220;p20"/>
          <p:cNvSpPr/>
          <p:nvPr/>
        </p:nvSpPr>
        <p:spPr>
          <a:xfrm>
            <a:off x="3159850" y="2694000"/>
            <a:ext cx="1311000" cy="3723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0"/>
          <p:cNvSpPr txBox="1"/>
          <p:nvPr>
            <p:ph type="title"/>
          </p:nvPr>
        </p:nvSpPr>
        <p:spPr>
          <a:xfrm>
            <a:off x="3205875" y="2700150"/>
            <a:ext cx="12189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4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Pause Menu</a:t>
            </a:r>
            <a:endParaRPr sz="14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1" name="Google Shape;221;p20"/>
          <p:cNvCxnSpPr>
            <a:stCxn id="207" idx="2"/>
            <a:endCxn id="222" idx="0"/>
          </p:cNvCxnSpPr>
          <p:nvPr/>
        </p:nvCxnSpPr>
        <p:spPr>
          <a:xfrm flipH="1" rot="-5400000">
            <a:off x="5740800" y="-65225"/>
            <a:ext cx="348600" cy="2686200"/>
          </a:xfrm>
          <a:prstGeom prst="curvedConnector3">
            <a:avLst>
              <a:gd fmla="val 4998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20"/>
          <p:cNvSpPr/>
          <p:nvPr/>
        </p:nvSpPr>
        <p:spPr>
          <a:xfrm>
            <a:off x="6346350" y="1452100"/>
            <a:ext cx="1823700" cy="5181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0"/>
          <p:cNvSpPr txBox="1"/>
          <p:nvPr>
            <p:ph type="title"/>
          </p:nvPr>
        </p:nvSpPr>
        <p:spPr>
          <a:xfrm>
            <a:off x="6319800" y="1531150"/>
            <a:ext cx="19002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6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Add </a:t>
            </a:r>
            <a:r>
              <a:rPr lang="en" sz="186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Style/Tone</a:t>
            </a:r>
            <a:endParaRPr sz="186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0"/>
          <p:cNvSpPr/>
          <p:nvPr/>
        </p:nvSpPr>
        <p:spPr>
          <a:xfrm>
            <a:off x="4632875" y="2694000"/>
            <a:ext cx="1311000" cy="3723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0"/>
          <p:cNvSpPr txBox="1"/>
          <p:nvPr>
            <p:ph type="title"/>
          </p:nvPr>
        </p:nvSpPr>
        <p:spPr>
          <a:xfrm>
            <a:off x="4811750" y="2700150"/>
            <a:ext cx="9531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76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Battles</a:t>
            </a:r>
            <a:endParaRPr sz="176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5" name="Google Shape;2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2725" y="3305075"/>
            <a:ext cx="2778125" cy="156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8963" y="3305037"/>
            <a:ext cx="2778224" cy="156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125" y="3299050"/>
            <a:ext cx="2797300" cy="157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But for now,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Pause Menus</a:t>
            </a:r>
            <a:endParaRPr b="1"/>
          </a:p>
        </p:txBody>
      </p:sp>
      <p:pic>
        <p:nvPicPr>
          <p:cNvPr id="233" name="Google Shape;2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3675" y="2811950"/>
            <a:ext cx="1616625" cy="16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